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Host Grotesk Medium"/>
      <p:regular r:id="rId17"/>
    </p:embeddedFont>
    <p:embeddedFont>
      <p:font typeface="Host Grotesk Medium"/>
      <p:regular r:id="rId18"/>
    </p:embeddedFont>
    <p:embeddedFont>
      <p:font typeface="Host Grotesk Medium"/>
      <p:regular r:id="rId19"/>
    </p:embeddedFont>
    <p:embeddedFont>
      <p:font typeface="Host Grotesk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slideLayout" Target="../slideLayouts/slideLayout5.xml"/><Relationship Id="rId1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45292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Automating Risk Aggregation: A Transformative Approach</a:t>
            </a:r>
            <a:endParaRPr lang="en-US" sz="3900" dirty="0"/>
          </a:p>
        </p:txBody>
      </p:sp>
      <p:sp>
        <p:nvSpPr>
          <p:cNvPr id="4" name="Text 1"/>
          <p:cNvSpPr/>
          <p:nvPr/>
        </p:nvSpPr>
        <p:spPr>
          <a:xfrm>
            <a:off x="6280190" y="3990737"/>
            <a:ext cx="7556421" cy="1785938"/>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In an era of accelerating change and interconnected global markets, effective risk management is paramount. This presentation outlines a strategic program to transform our manual risk aggregation processes into an automated, data-driven system, leveraging our proprietary DataConnect tool. Our objective is to enhance decision-making, improve operational efficiency, and establish a robust, future-ready risk intelligence framework.</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78229" y="399693"/>
            <a:ext cx="4873943" cy="454223"/>
          </a:xfrm>
          <a:prstGeom prst="rect">
            <a:avLst/>
          </a:prstGeom>
          <a:noFill/>
          <a:ln/>
        </p:spPr>
        <p:txBody>
          <a:bodyPr wrap="none" lIns="0" tIns="0" rIns="0" bIns="0" rtlCol="0" anchor="t"/>
          <a:lstStyle/>
          <a:p>
            <a:pPr algn="ctr" indent="0" marL="0">
              <a:lnSpc>
                <a:spcPts val="3550"/>
              </a:lnSpc>
              <a:buNone/>
            </a:pPr>
            <a:r>
              <a:rPr lang="en-US" sz="2850" dirty="0">
                <a:solidFill>
                  <a:srgbClr val="2E3C4E"/>
                </a:solidFill>
                <a:latin typeface="Host Grotesk Medium" pitchFamily="34" charset="0"/>
                <a:ea typeface="Host Grotesk Medium" pitchFamily="34" charset="-122"/>
                <a:cs typeface="Host Grotesk Medium" pitchFamily="34" charset="-120"/>
              </a:rPr>
              <a:t>Path Forward &amp; Call to Action</a:t>
            </a:r>
            <a:endParaRPr lang="en-US" sz="2850" dirty="0"/>
          </a:p>
        </p:txBody>
      </p:sp>
      <p:sp>
        <p:nvSpPr>
          <p:cNvPr id="3" name="Text 1"/>
          <p:cNvSpPr/>
          <p:nvPr/>
        </p:nvSpPr>
        <p:spPr>
          <a:xfrm>
            <a:off x="581263" y="1144548"/>
            <a:ext cx="13467874" cy="436007"/>
          </a:xfrm>
          <a:prstGeom prst="rect">
            <a:avLst/>
          </a:prstGeom>
          <a:noFill/>
          <a:ln/>
        </p:spPr>
        <p:txBody>
          <a:bodyPr wrap="square" lIns="0" tIns="0" rIns="0" bIns="0" rtlCol="0" anchor="t"/>
          <a:lstStyle/>
          <a:p>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To successfully implement this transformative program, we seek the executive sponsorship and strategic alignment necessary to drive its success. Our team is prepared to move forward immediately with the foundational phase.</a:t>
            </a:r>
            <a:endParaRPr lang="en-US" sz="1100" dirty="0"/>
          </a:p>
        </p:txBody>
      </p:sp>
      <p:sp>
        <p:nvSpPr>
          <p:cNvPr id="4" name="Text 2"/>
          <p:cNvSpPr/>
          <p:nvPr/>
        </p:nvSpPr>
        <p:spPr>
          <a:xfrm>
            <a:off x="581263" y="1889284"/>
            <a:ext cx="2180034" cy="272415"/>
          </a:xfrm>
          <a:prstGeom prst="rect">
            <a:avLst/>
          </a:prstGeom>
          <a:noFill/>
          <a:ln/>
        </p:spPr>
        <p:txBody>
          <a:bodyPr wrap="none" lIns="0" tIns="0" rIns="0" bIns="0" rtlCol="0" anchor="t"/>
          <a:lstStyle/>
          <a:p>
            <a:pPr algn="l" indent="0" marL="0">
              <a:lnSpc>
                <a:spcPts val="2100"/>
              </a:lnSpc>
              <a:buNone/>
            </a:pPr>
            <a:r>
              <a:rPr lang="en-US" sz="1700" dirty="0">
                <a:solidFill>
                  <a:srgbClr val="2E3C4E"/>
                </a:solidFill>
                <a:latin typeface="Host Grotesk Medium" pitchFamily="34" charset="0"/>
                <a:ea typeface="Host Grotesk Medium" pitchFamily="34" charset="-122"/>
                <a:cs typeface="Host Grotesk Medium" pitchFamily="34" charset="-120"/>
              </a:rPr>
              <a:t>Next Steps:</a:t>
            </a:r>
            <a:endParaRPr lang="en-US" sz="1700" dirty="0"/>
          </a:p>
        </p:txBody>
      </p:sp>
      <p:sp>
        <p:nvSpPr>
          <p:cNvPr id="5" name="Text 3"/>
          <p:cNvSpPr/>
          <p:nvPr/>
        </p:nvSpPr>
        <p:spPr>
          <a:xfrm>
            <a:off x="581263" y="2306955"/>
            <a:ext cx="6556653" cy="218003"/>
          </a:xfrm>
          <a:prstGeom prst="rect">
            <a:avLst/>
          </a:prstGeom>
          <a:noFill/>
          <a:ln/>
        </p:spPr>
        <p:txBody>
          <a:bodyPr wrap="non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Executive Endorsement:</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Secure formal approval and resource allocation for Phase 1.</a:t>
            </a:r>
            <a:endParaRPr lang="en-US" sz="1100" dirty="0"/>
          </a:p>
        </p:txBody>
      </p:sp>
      <p:sp>
        <p:nvSpPr>
          <p:cNvPr id="6" name="Text 4"/>
          <p:cNvSpPr/>
          <p:nvPr/>
        </p:nvSpPr>
        <p:spPr>
          <a:xfrm>
            <a:off x="581263" y="2575798"/>
            <a:ext cx="6556653" cy="436007"/>
          </a:xfrm>
          <a:prstGeom prst="rect">
            <a:avLst/>
          </a:prstGeom>
          <a:noFill/>
          <a:ln/>
        </p:spPr>
        <p:txBody>
          <a:bodyPr wrap="squar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Cross-Functional Steering Committee:</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Establish a committee with representation from Risk, IT, Operations, and Key Business Units to oversee implementation.</a:t>
            </a:r>
            <a:endParaRPr lang="en-US" sz="1100" dirty="0"/>
          </a:p>
        </p:txBody>
      </p:sp>
      <p:sp>
        <p:nvSpPr>
          <p:cNvPr id="7" name="Text 5"/>
          <p:cNvSpPr/>
          <p:nvPr/>
        </p:nvSpPr>
        <p:spPr>
          <a:xfrm>
            <a:off x="581263" y="3062645"/>
            <a:ext cx="6556653" cy="436007"/>
          </a:xfrm>
          <a:prstGeom prst="rect">
            <a:avLst/>
          </a:prstGeom>
          <a:noFill/>
          <a:ln/>
        </p:spPr>
        <p:txBody>
          <a:bodyPr wrap="squar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Detailed Implementation Planning:</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Finalize the detailed project plan, including specific resource requirements and timelines for Q1-Q2.</a:t>
            </a:r>
            <a:endParaRPr lang="en-US" sz="1100" dirty="0"/>
          </a:p>
        </p:txBody>
      </p:sp>
      <p:sp>
        <p:nvSpPr>
          <p:cNvPr id="8" name="Text 6"/>
          <p:cNvSpPr/>
          <p:nvPr/>
        </p:nvSpPr>
        <p:spPr>
          <a:xfrm>
            <a:off x="581263" y="3549491"/>
            <a:ext cx="6556653" cy="436007"/>
          </a:xfrm>
          <a:prstGeom prst="rect">
            <a:avLst/>
          </a:prstGeom>
          <a:noFill/>
          <a:ln/>
        </p:spPr>
        <p:txBody>
          <a:bodyPr wrap="square" lIns="0" tIns="0" rIns="0" bIns="0" rtlCol="0" anchor="t"/>
          <a:lstStyle/>
          <a:p>
            <a:pPr algn="l" marL="342900" indent="-342900">
              <a:lnSpc>
                <a:spcPts val="1700"/>
              </a:lnSpc>
              <a:buSzPct val="100000"/>
              <a:buChar char="•"/>
            </a:pPr>
            <a:r>
              <a:rPr lang="en-US" sz="1100" b="1" dirty="0">
                <a:solidFill>
                  <a:srgbClr val="384653"/>
                </a:solidFill>
                <a:latin typeface="Roboto" pitchFamily="34" charset="0"/>
                <a:ea typeface="Roboto" pitchFamily="34" charset="-122"/>
                <a:cs typeface="Roboto" pitchFamily="34" charset="-120"/>
              </a:rPr>
              <a:t>Pilot Project Kick-off:</a:t>
            </a:r>
            <a:pPr algn="l" indent="0" marL="0">
              <a:lnSpc>
                <a:spcPts val="1700"/>
              </a:lnSpc>
              <a:buNone/>
            </a:pPr>
            <a:r>
              <a:rPr lang="en-US" sz="1100" dirty="0">
                <a:solidFill>
                  <a:srgbClr val="384653"/>
                </a:solidFill>
                <a:latin typeface="Roboto" pitchFamily="34" charset="0"/>
                <a:ea typeface="Roboto" pitchFamily="34" charset="-122"/>
                <a:cs typeface="Roboto" pitchFamily="34" charset="-120"/>
              </a:rPr>
              <a:t> Initiate the DataConnect setup and pilot integration for the selected business unit.</a:t>
            </a:r>
            <a:endParaRPr lang="en-US" sz="1100" dirty="0"/>
          </a:p>
        </p:txBody>
      </p:sp>
      <p:pic>
        <p:nvPicPr>
          <p:cNvPr id="9" name="Image 0" descr="preencoded.png">    </p:cNvPr>
          <p:cNvPicPr>
            <a:picLocks noChangeAspect="1"/>
          </p:cNvPicPr>
          <p:nvPr/>
        </p:nvPicPr>
        <p:blipFill>
          <a:blip r:embed="rId1"/>
          <a:stretch>
            <a:fillRect/>
          </a:stretch>
        </p:blipFill>
        <p:spPr>
          <a:xfrm>
            <a:off x="7500104" y="1907500"/>
            <a:ext cx="6556653" cy="6556653"/>
          </a:xfrm>
          <a:prstGeom prst="rect">
            <a:avLst/>
          </a:prstGeom>
        </p:spPr>
      </p:pic>
      <p:sp>
        <p:nvSpPr>
          <p:cNvPr id="10" name="Text 7"/>
          <p:cNvSpPr/>
          <p:nvPr/>
        </p:nvSpPr>
        <p:spPr>
          <a:xfrm>
            <a:off x="581263" y="8791099"/>
            <a:ext cx="13467874" cy="218003"/>
          </a:xfrm>
          <a:prstGeom prst="rect">
            <a:avLst/>
          </a:prstGeom>
          <a:noFill/>
          <a:ln/>
        </p:spPr>
        <p:txBody>
          <a:bodyPr wrap="none" lIns="0" tIns="0" rIns="0" bIns="0" rtlCol="0" anchor="t"/>
          <a:lstStyle/>
          <a:p>
            <a:pPr algn="ctr" indent="0" marL="0">
              <a:lnSpc>
                <a:spcPts val="1700"/>
              </a:lnSpc>
              <a:buNone/>
            </a:pPr>
            <a:r>
              <a:rPr lang="en-US" sz="1100" dirty="0">
                <a:solidFill>
                  <a:srgbClr val="384653"/>
                </a:solidFill>
                <a:latin typeface="Roboto" pitchFamily="34" charset="0"/>
                <a:ea typeface="Roboto" pitchFamily="34" charset="-122"/>
                <a:cs typeface="Roboto" pitchFamily="34" charset="-120"/>
              </a:rPr>
              <a:t>Your leadership will be instrumental in enabling this critical step towards a more resilient and data-driven future.</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74688" y="959168"/>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Agenda</a:t>
            </a:r>
            <a:endParaRPr lang="en-US" sz="1950" dirty="0"/>
          </a:p>
        </p:txBody>
      </p:sp>
      <p:sp>
        <p:nvSpPr>
          <p:cNvPr id="3" name="Text 1"/>
          <p:cNvSpPr/>
          <p:nvPr/>
        </p:nvSpPr>
        <p:spPr>
          <a:xfrm>
            <a:off x="2536627" y="1467683"/>
            <a:ext cx="9557147" cy="620078"/>
          </a:xfrm>
          <a:prstGeom prst="rect">
            <a:avLst/>
          </a:prstGeom>
          <a:noFill/>
          <a:ln/>
        </p:spPr>
        <p:txBody>
          <a:bodyPr wrap="none" lIns="0" tIns="0" rIns="0" bIns="0" rtlCol="0" anchor="t"/>
          <a:lstStyle/>
          <a:p>
            <a:pPr algn="ctr"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Strategic Overview of Risk Transformation</a:t>
            </a:r>
            <a:endParaRPr lang="en-US" sz="3900" dirty="0"/>
          </a:p>
        </p:txBody>
      </p:sp>
      <p:sp>
        <p:nvSpPr>
          <p:cNvPr id="4" name="Text 2"/>
          <p:cNvSpPr/>
          <p:nvPr/>
        </p:nvSpPr>
        <p:spPr>
          <a:xfrm>
            <a:off x="793790" y="2385417"/>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01</a:t>
            </a:r>
            <a:endParaRPr lang="en-US" sz="1550" dirty="0"/>
          </a:p>
        </p:txBody>
      </p:sp>
      <p:pic>
        <p:nvPicPr>
          <p:cNvPr id="5" name="Image 0" descr="preencoded.png">    </p:cNvPr>
          <p:cNvPicPr>
            <a:picLocks noChangeAspect="1"/>
          </p:cNvPicPr>
          <p:nvPr/>
        </p:nvPicPr>
        <p:blipFill>
          <a:blip r:embed="rId1"/>
          <a:stretch>
            <a:fillRect/>
          </a:stretch>
        </p:blipFill>
        <p:spPr>
          <a:xfrm>
            <a:off x="793790" y="2699742"/>
            <a:ext cx="6422231" cy="22860"/>
          </a:xfrm>
          <a:prstGeom prst="rect">
            <a:avLst/>
          </a:prstGeom>
        </p:spPr>
      </p:pic>
      <p:sp>
        <p:nvSpPr>
          <p:cNvPr id="6" name="Text 3"/>
          <p:cNvSpPr/>
          <p:nvPr/>
        </p:nvSpPr>
        <p:spPr>
          <a:xfrm>
            <a:off x="793790" y="2844641"/>
            <a:ext cx="5509498"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The Challenge: Manual Risk Aggregation</a:t>
            </a:r>
            <a:endParaRPr lang="en-US" sz="2300" dirty="0"/>
          </a:p>
        </p:txBody>
      </p:sp>
      <p:sp>
        <p:nvSpPr>
          <p:cNvPr id="7" name="Text 4"/>
          <p:cNvSpPr/>
          <p:nvPr/>
        </p:nvSpPr>
        <p:spPr>
          <a:xfrm>
            <a:off x="793790" y="3335774"/>
            <a:ext cx="642223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Understanding the limitations and inefficiencies of our current state.</a:t>
            </a:r>
            <a:endParaRPr lang="en-US" sz="1550" dirty="0"/>
          </a:p>
        </p:txBody>
      </p:sp>
      <p:sp>
        <p:nvSpPr>
          <p:cNvPr id="8" name="Text 5"/>
          <p:cNvSpPr/>
          <p:nvPr/>
        </p:nvSpPr>
        <p:spPr>
          <a:xfrm>
            <a:off x="7414379" y="2385417"/>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02</a:t>
            </a:r>
            <a:endParaRPr lang="en-US" sz="1550" dirty="0"/>
          </a:p>
        </p:txBody>
      </p:sp>
      <p:pic>
        <p:nvPicPr>
          <p:cNvPr id="9" name="Image 1" descr="preencoded.png">    </p:cNvPr>
          <p:cNvPicPr>
            <a:picLocks noChangeAspect="1"/>
          </p:cNvPicPr>
          <p:nvPr/>
        </p:nvPicPr>
        <p:blipFill>
          <a:blip r:embed="rId2"/>
          <a:stretch>
            <a:fillRect/>
          </a:stretch>
        </p:blipFill>
        <p:spPr>
          <a:xfrm>
            <a:off x="7414379" y="2699742"/>
            <a:ext cx="6422231" cy="22860"/>
          </a:xfrm>
          <a:prstGeom prst="rect">
            <a:avLst/>
          </a:prstGeom>
        </p:spPr>
      </p:pic>
      <p:sp>
        <p:nvSpPr>
          <p:cNvPr id="10" name="Text 6"/>
          <p:cNvSpPr/>
          <p:nvPr/>
        </p:nvSpPr>
        <p:spPr>
          <a:xfrm>
            <a:off x="7414379" y="2844641"/>
            <a:ext cx="4751665"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Vision: Automated Risk Intelligence</a:t>
            </a:r>
            <a:endParaRPr lang="en-US" sz="2300" dirty="0"/>
          </a:p>
        </p:txBody>
      </p:sp>
      <p:sp>
        <p:nvSpPr>
          <p:cNvPr id="11" name="Text 7"/>
          <p:cNvSpPr/>
          <p:nvPr/>
        </p:nvSpPr>
        <p:spPr>
          <a:xfrm>
            <a:off x="7414379" y="3335774"/>
            <a:ext cx="642223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Defining the strategic objectives and benefits of a transformed process.</a:t>
            </a:r>
            <a:endParaRPr lang="en-US" sz="1550" dirty="0"/>
          </a:p>
        </p:txBody>
      </p:sp>
      <p:sp>
        <p:nvSpPr>
          <p:cNvPr id="12" name="Text 8"/>
          <p:cNvSpPr/>
          <p:nvPr/>
        </p:nvSpPr>
        <p:spPr>
          <a:xfrm>
            <a:off x="793790" y="3980617"/>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03</a:t>
            </a:r>
            <a:endParaRPr lang="en-US" sz="1550" dirty="0"/>
          </a:p>
        </p:txBody>
      </p:sp>
      <p:pic>
        <p:nvPicPr>
          <p:cNvPr id="13" name="Image 2" descr="preencoded.png">    </p:cNvPr>
          <p:cNvPicPr>
            <a:picLocks noChangeAspect="1"/>
          </p:cNvPicPr>
          <p:nvPr/>
        </p:nvPicPr>
        <p:blipFill>
          <a:blip r:embed="rId3"/>
          <a:stretch>
            <a:fillRect/>
          </a:stretch>
        </p:blipFill>
        <p:spPr>
          <a:xfrm>
            <a:off x="793790" y="4275177"/>
            <a:ext cx="6422231" cy="22860"/>
          </a:xfrm>
          <a:prstGeom prst="rect">
            <a:avLst/>
          </a:prstGeom>
        </p:spPr>
      </p:pic>
      <p:sp>
        <p:nvSpPr>
          <p:cNvPr id="14" name="Text 9"/>
          <p:cNvSpPr/>
          <p:nvPr/>
        </p:nvSpPr>
        <p:spPr>
          <a:xfrm>
            <a:off x="793790" y="4439841"/>
            <a:ext cx="5883831"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Introducing DataConnect: Our Core Enabler</a:t>
            </a:r>
            <a:endParaRPr lang="en-US" sz="2300" dirty="0"/>
          </a:p>
        </p:txBody>
      </p:sp>
      <p:sp>
        <p:nvSpPr>
          <p:cNvPr id="15" name="Text 10"/>
          <p:cNvSpPr/>
          <p:nvPr/>
        </p:nvSpPr>
        <p:spPr>
          <a:xfrm>
            <a:off x="793790" y="4930973"/>
            <a:ext cx="642223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Highlighting the capabilities and advantages of our in-house tool.</a:t>
            </a:r>
            <a:endParaRPr lang="en-US" sz="1550" dirty="0"/>
          </a:p>
        </p:txBody>
      </p:sp>
      <p:sp>
        <p:nvSpPr>
          <p:cNvPr id="16" name="Text 11"/>
          <p:cNvSpPr/>
          <p:nvPr/>
        </p:nvSpPr>
        <p:spPr>
          <a:xfrm>
            <a:off x="7414379" y="3980617"/>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04</a:t>
            </a:r>
            <a:endParaRPr lang="en-US" sz="1550" dirty="0"/>
          </a:p>
        </p:txBody>
      </p:sp>
      <p:pic>
        <p:nvPicPr>
          <p:cNvPr id="17" name="Image 3" descr="preencoded.png">    </p:cNvPr>
          <p:cNvPicPr>
            <a:picLocks noChangeAspect="1"/>
          </p:cNvPicPr>
          <p:nvPr/>
        </p:nvPicPr>
        <p:blipFill>
          <a:blip r:embed="rId4"/>
          <a:stretch>
            <a:fillRect/>
          </a:stretch>
        </p:blipFill>
        <p:spPr>
          <a:xfrm>
            <a:off x="7414379" y="4275177"/>
            <a:ext cx="6422231" cy="22860"/>
          </a:xfrm>
          <a:prstGeom prst="rect">
            <a:avLst/>
          </a:prstGeom>
        </p:spPr>
      </p:pic>
      <p:sp>
        <p:nvSpPr>
          <p:cNvPr id="18" name="Text 12"/>
          <p:cNvSpPr/>
          <p:nvPr/>
        </p:nvSpPr>
        <p:spPr>
          <a:xfrm>
            <a:off x="7414379" y="4439841"/>
            <a:ext cx="4981932"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Program Roadmap &amp; Key Milestones</a:t>
            </a:r>
            <a:endParaRPr lang="en-US" sz="2300" dirty="0"/>
          </a:p>
        </p:txBody>
      </p:sp>
      <p:sp>
        <p:nvSpPr>
          <p:cNvPr id="19" name="Text 13"/>
          <p:cNvSpPr/>
          <p:nvPr/>
        </p:nvSpPr>
        <p:spPr>
          <a:xfrm>
            <a:off x="7414379" y="4930973"/>
            <a:ext cx="642223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A phased approach to implementation and expected deliverables.</a:t>
            </a:r>
            <a:endParaRPr lang="en-US" sz="1550" dirty="0"/>
          </a:p>
        </p:txBody>
      </p:sp>
      <p:sp>
        <p:nvSpPr>
          <p:cNvPr id="20" name="Text 14"/>
          <p:cNvSpPr/>
          <p:nvPr/>
        </p:nvSpPr>
        <p:spPr>
          <a:xfrm>
            <a:off x="793790" y="5575816"/>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05</a:t>
            </a:r>
            <a:endParaRPr lang="en-US" sz="1550" dirty="0"/>
          </a:p>
        </p:txBody>
      </p:sp>
      <p:pic>
        <p:nvPicPr>
          <p:cNvPr id="21" name="Image 4" descr="preencoded.png">    </p:cNvPr>
          <p:cNvPicPr>
            <a:picLocks noChangeAspect="1"/>
          </p:cNvPicPr>
          <p:nvPr/>
        </p:nvPicPr>
        <p:blipFill>
          <a:blip r:embed="rId5"/>
          <a:stretch>
            <a:fillRect/>
          </a:stretch>
        </p:blipFill>
        <p:spPr>
          <a:xfrm>
            <a:off x="793790" y="5850493"/>
            <a:ext cx="6422231" cy="22860"/>
          </a:xfrm>
          <a:prstGeom prst="rect">
            <a:avLst/>
          </a:prstGeom>
        </p:spPr>
      </p:pic>
      <p:sp>
        <p:nvSpPr>
          <p:cNvPr id="22" name="Text 15"/>
          <p:cNvSpPr/>
          <p:nvPr/>
        </p:nvSpPr>
        <p:spPr>
          <a:xfrm>
            <a:off x="793790" y="6035040"/>
            <a:ext cx="5483662"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Enhanced Reporting &amp; Decision Support</a:t>
            </a:r>
            <a:endParaRPr lang="en-US" sz="2300" dirty="0"/>
          </a:p>
        </p:txBody>
      </p:sp>
      <p:sp>
        <p:nvSpPr>
          <p:cNvPr id="23" name="Text 16"/>
          <p:cNvSpPr/>
          <p:nvPr/>
        </p:nvSpPr>
        <p:spPr>
          <a:xfrm>
            <a:off x="793790" y="6526173"/>
            <a:ext cx="6422231"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Leveraging new capabilities for actionable insights.</a:t>
            </a:r>
            <a:endParaRPr lang="en-US" sz="1550" dirty="0"/>
          </a:p>
        </p:txBody>
      </p:sp>
      <p:sp>
        <p:nvSpPr>
          <p:cNvPr id="24" name="Text 17"/>
          <p:cNvSpPr/>
          <p:nvPr/>
        </p:nvSpPr>
        <p:spPr>
          <a:xfrm>
            <a:off x="7414379" y="5575816"/>
            <a:ext cx="198358" cy="248007"/>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Host Grotesk Light" pitchFamily="34" charset="0"/>
                <a:ea typeface="Host Grotesk Light" pitchFamily="34" charset="-122"/>
                <a:cs typeface="Host Grotesk Light" pitchFamily="34" charset="-120"/>
              </a:rPr>
              <a:t>06</a:t>
            </a:r>
            <a:endParaRPr lang="en-US" sz="1550" dirty="0"/>
          </a:p>
        </p:txBody>
      </p:sp>
      <p:pic>
        <p:nvPicPr>
          <p:cNvPr id="25" name="Image 5" descr="preencoded.png">    </p:cNvPr>
          <p:cNvPicPr>
            <a:picLocks noChangeAspect="1"/>
          </p:cNvPicPr>
          <p:nvPr/>
        </p:nvPicPr>
        <p:blipFill>
          <a:blip r:embed="rId6"/>
          <a:stretch>
            <a:fillRect/>
          </a:stretch>
        </p:blipFill>
        <p:spPr>
          <a:xfrm>
            <a:off x="7414379" y="5850493"/>
            <a:ext cx="6422231" cy="22860"/>
          </a:xfrm>
          <a:prstGeom prst="rect">
            <a:avLst/>
          </a:prstGeom>
        </p:spPr>
      </p:pic>
      <p:sp>
        <p:nvSpPr>
          <p:cNvPr id="26" name="Text 18"/>
          <p:cNvSpPr/>
          <p:nvPr/>
        </p:nvSpPr>
        <p:spPr>
          <a:xfrm>
            <a:off x="7414379" y="6035040"/>
            <a:ext cx="3121462"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Impact &amp; Path Forward</a:t>
            </a:r>
            <a:endParaRPr lang="en-US" sz="2300" dirty="0"/>
          </a:p>
        </p:txBody>
      </p:sp>
      <p:sp>
        <p:nvSpPr>
          <p:cNvPr id="27" name="Text 19"/>
          <p:cNvSpPr/>
          <p:nvPr/>
        </p:nvSpPr>
        <p:spPr>
          <a:xfrm>
            <a:off x="7414379" y="6526173"/>
            <a:ext cx="6422231"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Quantifying the benefits and outlining next steps for executive sponsorship.</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04384" y="356711"/>
            <a:ext cx="1621512" cy="202644"/>
          </a:xfrm>
          <a:prstGeom prst="rect">
            <a:avLst/>
          </a:prstGeom>
          <a:noFill/>
          <a:ln/>
        </p:spPr>
        <p:txBody>
          <a:bodyPr wrap="none" lIns="0" tIns="0" rIns="0" bIns="0" rtlCol="0" anchor="t"/>
          <a:lstStyle/>
          <a:p>
            <a:pPr algn="ctr" indent="0" marL="0">
              <a:lnSpc>
                <a:spcPts val="1550"/>
              </a:lnSpc>
              <a:buNone/>
            </a:pPr>
            <a:r>
              <a:rPr lang="en-US" sz="1250" dirty="0">
                <a:solidFill>
                  <a:srgbClr val="95CCDA"/>
                </a:solidFill>
                <a:latin typeface="Host Grotesk Medium" pitchFamily="34" charset="0"/>
                <a:ea typeface="Host Grotesk Medium" pitchFamily="34" charset="-122"/>
                <a:cs typeface="Host Grotesk Medium" pitchFamily="34" charset="-120"/>
              </a:rPr>
              <a:t>Chapter 1</a:t>
            </a:r>
            <a:endParaRPr lang="en-US" sz="1250" dirty="0"/>
          </a:p>
        </p:txBody>
      </p:sp>
      <p:sp>
        <p:nvSpPr>
          <p:cNvPr id="3" name="Text 1"/>
          <p:cNvSpPr/>
          <p:nvPr/>
        </p:nvSpPr>
        <p:spPr>
          <a:xfrm>
            <a:off x="4313515" y="689015"/>
            <a:ext cx="6003369" cy="405408"/>
          </a:xfrm>
          <a:prstGeom prst="rect">
            <a:avLst/>
          </a:prstGeom>
          <a:noFill/>
          <a:ln/>
        </p:spPr>
        <p:txBody>
          <a:bodyPr wrap="none" lIns="0" tIns="0" rIns="0" bIns="0" rtlCol="0" anchor="t"/>
          <a:lstStyle/>
          <a:p>
            <a:pPr algn="ctr" indent="0" marL="0">
              <a:lnSpc>
                <a:spcPts val="3150"/>
              </a:lnSpc>
              <a:buNone/>
            </a:pPr>
            <a:r>
              <a:rPr lang="en-US" sz="2550" dirty="0">
                <a:solidFill>
                  <a:srgbClr val="2E3C4E"/>
                </a:solidFill>
                <a:latin typeface="Host Grotesk Medium" pitchFamily="34" charset="0"/>
                <a:ea typeface="Host Grotesk Medium" pitchFamily="34" charset="-122"/>
                <a:cs typeface="Host Grotesk Medium" pitchFamily="34" charset="-120"/>
              </a:rPr>
              <a:t>The Challenge: Manual Risk Aggregation</a:t>
            </a:r>
            <a:endParaRPr lang="en-US" sz="2550" dirty="0"/>
          </a:p>
        </p:txBody>
      </p:sp>
      <p:sp>
        <p:nvSpPr>
          <p:cNvPr id="4" name="Text 2"/>
          <p:cNvSpPr/>
          <p:nvPr/>
        </p:nvSpPr>
        <p:spPr>
          <a:xfrm>
            <a:off x="518874" y="1405652"/>
            <a:ext cx="6638092" cy="584002"/>
          </a:xfrm>
          <a:prstGeom prst="rect">
            <a:avLst/>
          </a:prstGeom>
          <a:noFill/>
          <a:ln/>
        </p:spPr>
        <p:txBody>
          <a:bodyPr wrap="squar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Our current risk aggregation processes, while diligent, are heavily reliant on manual data collection, consolidation, and analysis. This approach, though functional, introduces significant challenges that impede our agility and effectiveness in a rapidly evolving risk landscape.</a:t>
            </a:r>
            <a:endParaRPr lang="en-US" sz="1000" dirty="0"/>
          </a:p>
        </p:txBody>
      </p:sp>
      <p:sp>
        <p:nvSpPr>
          <p:cNvPr id="5" name="Text 3"/>
          <p:cNvSpPr/>
          <p:nvPr/>
        </p:nvSpPr>
        <p:spPr>
          <a:xfrm>
            <a:off x="518874" y="210633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Time-consuming data collection from disparate sources.</a:t>
            </a:r>
            <a:endParaRPr lang="en-US" sz="1000" dirty="0"/>
          </a:p>
        </p:txBody>
      </p:sp>
      <p:sp>
        <p:nvSpPr>
          <p:cNvPr id="6" name="Text 4"/>
          <p:cNvSpPr/>
          <p:nvPr/>
        </p:nvSpPr>
        <p:spPr>
          <a:xfrm>
            <a:off x="518874" y="234636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High potential for human error in data entry and calculation.</a:t>
            </a:r>
            <a:endParaRPr lang="en-US" sz="1000" dirty="0"/>
          </a:p>
        </p:txBody>
      </p:sp>
      <p:sp>
        <p:nvSpPr>
          <p:cNvPr id="7" name="Text 5"/>
          <p:cNvSpPr/>
          <p:nvPr/>
        </p:nvSpPr>
        <p:spPr>
          <a:xfrm>
            <a:off x="518874" y="258639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Lack of real-time visibility into emerging risks.</a:t>
            </a:r>
            <a:endParaRPr lang="en-US" sz="1000" dirty="0"/>
          </a:p>
        </p:txBody>
      </p:sp>
      <p:sp>
        <p:nvSpPr>
          <p:cNvPr id="8" name="Text 6"/>
          <p:cNvSpPr/>
          <p:nvPr/>
        </p:nvSpPr>
        <p:spPr>
          <a:xfrm>
            <a:off x="518874" y="282642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Inconsistent methodologies across different departments.</a:t>
            </a:r>
            <a:endParaRPr lang="en-US" sz="1000" dirty="0"/>
          </a:p>
        </p:txBody>
      </p:sp>
      <p:sp>
        <p:nvSpPr>
          <p:cNvPr id="9" name="Text 7"/>
          <p:cNvSpPr/>
          <p:nvPr/>
        </p:nvSpPr>
        <p:spPr>
          <a:xfrm>
            <a:off x="518874" y="306645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Limited capacity for granular analysis and predictive modeling.</a:t>
            </a:r>
            <a:endParaRPr lang="en-US" sz="1000" dirty="0"/>
          </a:p>
        </p:txBody>
      </p:sp>
      <p:sp>
        <p:nvSpPr>
          <p:cNvPr id="10" name="Text 8"/>
          <p:cNvSpPr/>
          <p:nvPr/>
        </p:nvSpPr>
        <p:spPr>
          <a:xfrm>
            <a:off x="518874" y="3306485"/>
            <a:ext cx="6638092" cy="194667"/>
          </a:xfrm>
          <a:prstGeom prst="rect">
            <a:avLst/>
          </a:prstGeom>
          <a:noFill/>
          <a:ln/>
        </p:spPr>
        <p:txBody>
          <a:bodyPr wrap="none" lIns="0" tIns="0" rIns="0" bIns="0" rtlCol="0" anchor="t"/>
          <a:lstStyle/>
          <a:p>
            <a:pPr algn="l" marL="342900" indent="-342900">
              <a:lnSpc>
                <a:spcPts val="1500"/>
              </a:lnSpc>
              <a:buSzPct val="100000"/>
              <a:buChar char="•"/>
            </a:pPr>
            <a:r>
              <a:rPr lang="en-US" sz="1000" dirty="0">
                <a:solidFill>
                  <a:srgbClr val="384653"/>
                </a:solidFill>
                <a:latin typeface="Roboto" pitchFamily="34" charset="0"/>
                <a:ea typeface="Roboto" pitchFamily="34" charset="-122"/>
                <a:cs typeface="Roboto" pitchFamily="34" charset="-120"/>
              </a:rPr>
              <a:t>Delayed reporting impacting proactive decision-making.</a:t>
            </a:r>
            <a:endParaRPr lang="en-US" sz="1000" dirty="0"/>
          </a:p>
        </p:txBody>
      </p:sp>
      <p:pic>
        <p:nvPicPr>
          <p:cNvPr id="11" name="Image 0" descr="preencoded.png">    </p:cNvPr>
          <p:cNvPicPr>
            <a:picLocks noChangeAspect="1"/>
          </p:cNvPicPr>
          <p:nvPr/>
        </p:nvPicPr>
        <p:blipFill>
          <a:blip r:embed="rId1"/>
          <a:stretch>
            <a:fillRect/>
          </a:stretch>
        </p:blipFill>
        <p:spPr>
          <a:xfrm>
            <a:off x="7481054" y="1434822"/>
            <a:ext cx="6638092" cy="6638092"/>
          </a:xfrm>
          <a:prstGeom prst="rect">
            <a:avLst/>
          </a:prstGeom>
        </p:spPr>
      </p:pic>
      <p:sp>
        <p:nvSpPr>
          <p:cNvPr id="12" name="Text 9"/>
          <p:cNvSpPr/>
          <p:nvPr/>
        </p:nvSpPr>
        <p:spPr>
          <a:xfrm>
            <a:off x="7675602" y="8218765"/>
            <a:ext cx="6443543" cy="486251"/>
          </a:xfrm>
          <a:prstGeom prst="rect">
            <a:avLst/>
          </a:prstGeom>
          <a:noFill/>
          <a:ln/>
        </p:spPr>
        <p:txBody>
          <a:bodyPr wrap="square" lIns="0" tIns="0" rIns="0" bIns="0" rtlCol="0" anchor="t"/>
          <a:lstStyle/>
          <a:p>
            <a:pPr algn="l" indent="0" marL="0">
              <a:lnSpc>
                <a:spcPts val="1900"/>
              </a:lnSpc>
              <a:buNone/>
            </a:pPr>
            <a:r>
              <a:rPr lang="en-US" sz="1500" dirty="0">
                <a:solidFill>
                  <a:srgbClr val="2E3C4E"/>
                </a:solidFill>
                <a:latin typeface="Host Grotesk Medium" pitchFamily="34" charset="0"/>
                <a:ea typeface="Host Grotesk Medium" pitchFamily="34" charset="-122"/>
                <a:cs typeface="Host Grotesk Medium" pitchFamily="34" charset="-120"/>
              </a:rPr>
              <a:t>"Our current risk data is a snapshot, not a live feed. We need to move from reactive mitigation to proactive intelligence."</a:t>
            </a:r>
            <a:endParaRPr lang="en-US" sz="1500" dirty="0"/>
          </a:p>
        </p:txBody>
      </p:sp>
      <p:sp>
        <p:nvSpPr>
          <p:cNvPr id="13" name="Text 10"/>
          <p:cNvSpPr/>
          <p:nvPr/>
        </p:nvSpPr>
        <p:spPr>
          <a:xfrm>
            <a:off x="7675602" y="8834676"/>
            <a:ext cx="6443543" cy="194667"/>
          </a:xfrm>
          <a:prstGeom prst="rect">
            <a:avLst/>
          </a:prstGeom>
          <a:noFill/>
          <a:ln/>
        </p:spPr>
        <p:txBody>
          <a:bodyPr wrap="none" lIns="0" tIns="0" rIns="0" bIns="0" rtlCol="0" anchor="t"/>
          <a:lstStyle/>
          <a:p>
            <a:pPr algn="l" indent="0" marL="0">
              <a:lnSpc>
                <a:spcPts val="1500"/>
              </a:lnSpc>
              <a:buNone/>
            </a:pPr>
            <a:r>
              <a:rPr lang="en-US" sz="1000" dirty="0">
                <a:solidFill>
                  <a:srgbClr val="384653"/>
                </a:solidFill>
                <a:latin typeface="Roboto" pitchFamily="34" charset="0"/>
                <a:ea typeface="Roboto" pitchFamily="34" charset="-122"/>
                <a:cs typeface="Roboto" pitchFamily="34" charset="-120"/>
              </a:rPr>
              <a:t>— Internal Risk Assessment Report, Q3 2023</a:t>
            </a:r>
            <a:endParaRPr lang="en-US" sz="1000" dirty="0"/>
          </a:p>
        </p:txBody>
      </p:sp>
      <p:sp>
        <p:nvSpPr>
          <p:cNvPr id="14" name="Shape 11"/>
          <p:cNvSpPr/>
          <p:nvPr/>
        </p:nvSpPr>
        <p:spPr>
          <a:xfrm>
            <a:off x="7481054" y="8218765"/>
            <a:ext cx="15240" cy="810577"/>
          </a:xfrm>
          <a:prstGeom prst="rect">
            <a:avLst/>
          </a:prstGeom>
          <a:solidFill>
            <a:srgbClr val="95CCDA"/>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74688" y="79176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C3643D"/>
                </a:solidFill>
                <a:latin typeface="Host Grotesk Medium" pitchFamily="34" charset="0"/>
                <a:ea typeface="Host Grotesk Medium" pitchFamily="34" charset="-122"/>
                <a:cs typeface="Host Grotesk Medium" pitchFamily="34" charset="-120"/>
              </a:rPr>
              <a:t>Chapter 2</a:t>
            </a:r>
            <a:endParaRPr lang="en-US" sz="1950" dirty="0"/>
          </a:p>
        </p:txBody>
      </p:sp>
      <p:sp>
        <p:nvSpPr>
          <p:cNvPr id="3" name="Text 1"/>
          <p:cNvSpPr/>
          <p:nvPr/>
        </p:nvSpPr>
        <p:spPr>
          <a:xfrm>
            <a:off x="3353514" y="1300282"/>
            <a:ext cx="7923371" cy="620078"/>
          </a:xfrm>
          <a:prstGeom prst="rect">
            <a:avLst/>
          </a:prstGeom>
          <a:noFill/>
          <a:ln/>
        </p:spPr>
        <p:txBody>
          <a:bodyPr wrap="none" lIns="0" tIns="0" rIns="0" bIns="0" rtlCol="0" anchor="t"/>
          <a:lstStyle/>
          <a:p>
            <a:pPr algn="ctr"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Vision: Automated Risk Intelligence</a:t>
            </a:r>
            <a:endParaRPr lang="en-US" sz="3900" dirty="0"/>
          </a:p>
        </p:txBody>
      </p:sp>
      <p:sp>
        <p:nvSpPr>
          <p:cNvPr id="4" name="Text 2"/>
          <p:cNvSpPr/>
          <p:nvPr/>
        </p:nvSpPr>
        <p:spPr>
          <a:xfrm>
            <a:off x="793790" y="2218015"/>
            <a:ext cx="13042821"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Our vision is to establish a comprehensive, automated risk intelligence ecosystem that provides real-time, consolidated, and actionable insights across the enterprise. This transformation will empower us to anticipate, assess, and respond to risks with unprecedented speed and accuracy, fostering a culture of informed decision-making.</a:t>
            </a:r>
            <a:endParaRPr lang="en-US" sz="1550" dirty="0"/>
          </a:p>
        </p:txBody>
      </p:sp>
      <p:sp>
        <p:nvSpPr>
          <p:cNvPr id="5" name="Shape 3"/>
          <p:cNvSpPr/>
          <p:nvPr/>
        </p:nvSpPr>
        <p:spPr>
          <a:xfrm>
            <a:off x="793790" y="3631883"/>
            <a:ext cx="4215289" cy="1803797"/>
          </a:xfrm>
          <a:prstGeom prst="roundRect">
            <a:avLst>
              <a:gd name="adj" fmla="val 6083"/>
            </a:avLst>
          </a:prstGeom>
          <a:solidFill>
            <a:srgbClr val="FAF9F5"/>
          </a:solidFill>
          <a:ln/>
        </p:spPr>
      </p:sp>
      <p:pic>
        <p:nvPicPr>
          <p:cNvPr id="6" name="Image 0" descr="preencoded.png">    </p:cNvPr>
          <p:cNvPicPr>
            <a:picLocks noChangeAspect="1"/>
          </p:cNvPicPr>
          <p:nvPr/>
        </p:nvPicPr>
        <p:blipFill>
          <a:blip r:embed="rId1"/>
          <a:stretch>
            <a:fillRect/>
          </a:stretch>
        </p:blipFill>
        <p:spPr>
          <a:xfrm>
            <a:off x="793790" y="3609023"/>
            <a:ext cx="4215289" cy="91440"/>
          </a:xfrm>
          <a:prstGeom prst="rect">
            <a:avLst/>
          </a:prstGeom>
        </p:spPr>
      </p:pic>
      <p:pic>
        <p:nvPicPr>
          <p:cNvPr id="7" name="Image 1" descr="preencoded.png">    </p:cNvPr>
          <p:cNvPicPr>
            <a:picLocks noChangeAspect="1"/>
          </p:cNvPicPr>
          <p:nvPr/>
        </p:nvPicPr>
        <p:blipFill>
          <a:blip r:embed="rId2"/>
          <a:stretch>
            <a:fillRect/>
          </a:stretch>
        </p:blipFill>
        <p:spPr>
          <a:xfrm>
            <a:off x="2603778" y="3334226"/>
            <a:ext cx="595313" cy="595313"/>
          </a:xfrm>
          <a:prstGeom prst="rect">
            <a:avLst/>
          </a:prstGeom>
        </p:spPr>
      </p:pic>
      <p:pic>
        <p:nvPicPr>
          <p:cNvPr id="8" name="Image 2" descr="preencoded.png">    </p:cNvPr>
          <p:cNvPicPr>
            <a:picLocks noChangeAspect="1"/>
          </p:cNvPicPr>
          <p:nvPr/>
        </p:nvPicPr>
        <p:blipFill>
          <a:blip r:embed="rId3"/>
          <a:stretch>
            <a:fillRect/>
          </a:stretch>
        </p:blipFill>
        <p:spPr>
          <a:xfrm>
            <a:off x="2782372" y="3483054"/>
            <a:ext cx="238125" cy="297656"/>
          </a:xfrm>
          <a:prstGeom prst="rect">
            <a:avLst/>
          </a:prstGeom>
        </p:spPr>
      </p:pic>
      <p:sp>
        <p:nvSpPr>
          <p:cNvPr id="9" name="Text 4"/>
          <p:cNvSpPr/>
          <p:nvPr/>
        </p:nvSpPr>
        <p:spPr>
          <a:xfrm>
            <a:off x="1015008" y="41280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Real-time Visibility</a:t>
            </a:r>
            <a:endParaRPr lang="en-US" sz="2300" dirty="0"/>
          </a:p>
        </p:txBody>
      </p:sp>
      <p:sp>
        <p:nvSpPr>
          <p:cNvPr id="10" name="Text 5"/>
          <p:cNvSpPr/>
          <p:nvPr/>
        </p:nvSpPr>
        <p:spPr>
          <a:xfrm>
            <a:off x="1015008" y="4619149"/>
            <a:ext cx="3772853"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Access to up-to-the-minute risk data and dashboards.</a:t>
            </a:r>
            <a:endParaRPr lang="en-US" sz="1550" dirty="0"/>
          </a:p>
        </p:txBody>
      </p:sp>
      <p:sp>
        <p:nvSpPr>
          <p:cNvPr id="11" name="Shape 6"/>
          <p:cNvSpPr/>
          <p:nvPr/>
        </p:nvSpPr>
        <p:spPr>
          <a:xfrm>
            <a:off x="5207437" y="3631883"/>
            <a:ext cx="4215408" cy="1803797"/>
          </a:xfrm>
          <a:prstGeom prst="roundRect">
            <a:avLst>
              <a:gd name="adj" fmla="val 6083"/>
            </a:avLst>
          </a:prstGeom>
          <a:solidFill>
            <a:srgbClr val="FAF9F5"/>
          </a:solidFill>
          <a:ln/>
        </p:spPr>
      </p:sp>
      <p:pic>
        <p:nvPicPr>
          <p:cNvPr id="12" name="Image 3" descr="preencoded.png">    </p:cNvPr>
          <p:cNvPicPr>
            <a:picLocks noChangeAspect="1"/>
          </p:cNvPicPr>
          <p:nvPr/>
        </p:nvPicPr>
        <p:blipFill>
          <a:blip r:embed="rId4"/>
          <a:stretch>
            <a:fillRect/>
          </a:stretch>
        </p:blipFill>
        <p:spPr>
          <a:xfrm>
            <a:off x="5207437" y="3609023"/>
            <a:ext cx="4215408" cy="91440"/>
          </a:xfrm>
          <a:prstGeom prst="rect">
            <a:avLst/>
          </a:prstGeom>
        </p:spPr>
      </p:pic>
      <p:pic>
        <p:nvPicPr>
          <p:cNvPr id="13" name="Image 4" descr="preencoded.png">    </p:cNvPr>
          <p:cNvPicPr>
            <a:picLocks noChangeAspect="1"/>
          </p:cNvPicPr>
          <p:nvPr/>
        </p:nvPicPr>
        <p:blipFill>
          <a:blip r:embed="rId5"/>
          <a:stretch>
            <a:fillRect/>
          </a:stretch>
        </p:blipFill>
        <p:spPr>
          <a:xfrm>
            <a:off x="7017425" y="3334226"/>
            <a:ext cx="595313" cy="595313"/>
          </a:xfrm>
          <a:prstGeom prst="rect">
            <a:avLst/>
          </a:prstGeom>
        </p:spPr>
      </p:pic>
      <p:pic>
        <p:nvPicPr>
          <p:cNvPr id="14" name="Image 5" descr="preencoded.png">    </p:cNvPr>
          <p:cNvPicPr>
            <a:picLocks noChangeAspect="1"/>
          </p:cNvPicPr>
          <p:nvPr/>
        </p:nvPicPr>
        <p:blipFill>
          <a:blip r:embed="rId6"/>
          <a:stretch>
            <a:fillRect/>
          </a:stretch>
        </p:blipFill>
        <p:spPr>
          <a:xfrm>
            <a:off x="7196018" y="3483054"/>
            <a:ext cx="238125" cy="297656"/>
          </a:xfrm>
          <a:prstGeom prst="rect">
            <a:avLst/>
          </a:prstGeom>
        </p:spPr>
      </p:pic>
      <p:sp>
        <p:nvSpPr>
          <p:cNvPr id="15" name="Text 7"/>
          <p:cNvSpPr/>
          <p:nvPr/>
        </p:nvSpPr>
        <p:spPr>
          <a:xfrm>
            <a:off x="5428655" y="41280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Enhanced Accuracy</a:t>
            </a:r>
            <a:endParaRPr lang="en-US" sz="2300" dirty="0"/>
          </a:p>
        </p:txBody>
      </p:sp>
      <p:sp>
        <p:nvSpPr>
          <p:cNvPr id="16" name="Text 8"/>
          <p:cNvSpPr/>
          <p:nvPr/>
        </p:nvSpPr>
        <p:spPr>
          <a:xfrm>
            <a:off x="5428655" y="4619149"/>
            <a:ext cx="3772972"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Minimizing human error through automated data ingestion and processing.</a:t>
            </a:r>
            <a:endParaRPr lang="en-US" sz="1550" dirty="0"/>
          </a:p>
        </p:txBody>
      </p:sp>
      <p:sp>
        <p:nvSpPr>
          <p:cNvPr id="17" name="Shape 9"/>
          <p:cNvSpPr/>
          <p:nvPr/>
        </p:nvSpPr>
        <p:spPr>
          <a:xfrm>
            <a:off x="9621203" y="3631883"/>
            <a:ext cx="4215289" cy="1803797"/>
          </a:xfrm>
          <a:prstGeom prst="roundRect">
            <a:avLst>
              <a:gd name="adj" fmla="val 6083"/>
            </a:avLst>
          </a:prstGeom>
          <a:solidFill>
            <a:srgbClr val="FAF9F5"/>
          </a:solidFill>
          <a:ln/>
        </p:spPr>
      </p:sp>
      <p:pic>
        <p:nvPicPr>
          <p:cNvPr id="18" name="Image 6" descr="preencoded.png">    </p:cNvPr>
          <p:cNvPicPr>
            <a:picLocks noChangeAspect="1"/>
          </p:cNvPicPr>
          <p:nvPr/>
        </p:nvPicPr>
        <p:blipFill>
          <a:blip r:embed="rId7"/>
          <a:stretch>
            <a:fillRect/>
          </a:stretch>
        </p:blipFill>
        <p:spPr>
          <a:xfrm>
            <a:off x="9621203" y="3609023"/>
            <a:ext cx="4215289" cy="91440"/>
          </a:xfrm>
          <a:prstGeom prst="rect">
            <a:avLst/>
          </a:prstGeom>
        </p:spPr>
      </p:pic>
      <p:pic>
        <p:nvPicPr>
          <p:cNvPr id="19" name="Image 7" descr="preencoded.png">    </p:cNvPr>
          <p:cNvPicPr>
            <a:picLocks noChangeAspect="1"/>
          </p:cNvPicPr>
          <p:nvPr/>
        </p:nvPicPr>
        <p:blipFill>
          <a:blip r:embed="rId8"/>
          <a:stretch>
            <a:fillRect/>
          </a:stretch>
        </p:blipFill>
        <p:spPr>
          <a:xfrm>
            <a:off x="11431191" y="3334226"/>
            <a:ext cx="595313" cy="595313"/>
          </a:xfrm>
          <a:prstGeom prst="rect">
            <a:avLst/>
          </a:prstGeom>
        </p:spPr>
      </p:pic>
      <p:pic>
        <p:nvPicPr>
          <p:cNvPr id="20" name="Image 8" descr="preencoded.png">    </p:cNvPr>
          <p:cNvPicPr>
            <a:picLocks noChangeAspect="1"/>
          </p:cNvPicPr>
          <p:nvPr/>
        </p:nvPicPr>
        <p:blipFill>
          <a:blip r:embed="rId9"/>
          <a:stretch>
            <a:fillRect/>
          </a:stretch>
        </p:blipFill>
        <p:spPr>
          <a:xfrm>
            <a:off x="11609784" y="3483054"/>
            <a:ext cx="238125" cy="297656"/>
          </a:xfrm>
          <a:prstGeom prst="rect">
            <a:avLst/>
          </a:prstGeom>
        </p:spPr>
      </p:pic>
      <p:sp>
        <p:nvSpPr>
          <p:cNvPr id="21" name="Text 10"/>
          <p:cNvSpPr/>
          <p:nvPr/>
        </p:nvSpPr>
        <p:spPr>
          <a:xfrm>
            <a:off x="9842421" y="41280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Granular Insights</a:t>
            </a:r>
            <a:endParaRPr lang="en-US" sz="2300" dirty="0"/>
          </a:p>
        </p:txBody>
      </p:sp>
      <p:sp>
        <p:nvSpPr>
          <p:cNvPr id="22" name="Text 11"/>
          <p:cNvSpPr/>
          <p:nvPr/>
        </p:nvSpPr>
        <p:spPr>
          <a:xfrm>
            <a:off x="9842421" y="4619149"/>
            <a:ext cx="3772853"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Ability to drill down into specific risk factors and trends.</a:t>
            </a:r>
            <a:endParaRPr lang="en-US" sz="1550" dirty="0"/>
          </a:p>
        </p:txBody>
      </p:sp>
      <p:sp>
        <p:nvSpPr>
          <p:cNvPr id="23" name="Shape 12"/>
          <p:cNvSpPr/>
          <p:nvPr/>
        </p:nvSpPr>
        <p:spPr>
          <a:xfrm>
            <a:off x="793790" y="5931694"/>
            <a:ext cx="6422112" cy="1506141"/>
          </a:xfrm>
          <a:prstGeom prst="roundRect">
            <a:avLst>
              <a:gd name="adj" fmla="val 7285"/>
            </a:avLst>
          </a:prstGeom>
          <a:solidFill>
            <a:srgbClr val="FAF9F5"/>
          </a:solidFill>
          <a:ln/>
        </p:spPr>
      </p:sp>
      <p:pic>
        <p:nvPicPr>
          <p:cNvPr id="24" name="Image 9" descr="preencoded.png">    </p:cNvPr>
          <p:cNvPicPr>
            <a:picLocks noChangeAspect="1"/>
          </p:cNvPicPr>
          <p:nvPr/>
        </p:nvPicPr>
        <p:blipFill>
          <a:blip r:embed="rId10"/>
          <a:stretch>
            <a:fillRect/>
          </a:stretch>
        </p:blipFill>
        <p:spPr>
          <a:xfrm>
            <a:off x="793790" y="5908834"/>
            <a:ext cx="6422112" cy="91440"/>
          </a:xfrm>
          <a:prstGeom prst="rect">
            <a:avLst/>
          </a:prstGeom>
        </p:spPr>
      </p:pic>
      <p:pic>
        <p:nvPicPr>
          <p:cNvPr id="25" name="Image 10" descr="preencoded.png">    </p:cNvPr>
          <p:cNvPicPr>
            <a:picLocks noChangeAspect="1"/>
          </p:cNvPicPr>
          <p:nvPr/>
        </p:nvPicPr>
        <p:blipFill>
          <a:blip r:embed="rId11"/>
          <a:stretch>
            <a:fillRect/>
          </a:stretch>
        </p:blipFill>
        <p:spPr>
          <a:xfrm>
            <a:off x="3707130" y="5634038"/>
            <a:ext cx="595313" cy="595313"/>
          </a:xfrm>
          <a:prstGeom prst="rect">
            <a:avLst/>
          </a:prstGeom>
        </p:spPr>
      </p:pic>
      <p:pic>
        <p:nvPicPr>
          <p:cNvPr id="26" name="Image 11" descr="preencoded.png">    </p:cNvPr>
          <p:cNvPicPr>
            <a:picLocks noChangeAspect="1"/>
          </p:cNvPicPr>
          <p:nvPr/>
        </p:nvPicPr>
        <p:blipFill>
          <a:blip r:embed="rId12"/>
          <a:stretch>
            <a:fillRect/>
          </a:stretch>
        </p:blipFill>
        <p:spPr>
          <a:xfrm>
            <a:off x="3885724" y="5782866"/>
            <a:ext cx="238125" cy="297656"/>
          </a:xfrm>
          <a:prstGeom prst="rect">
            <a:avLst/>
          </a:prstGeom>
        </p:spPr>
      </p:pic>
      <p:sp>
        <p:nvSpPr>
          <p:cNvPr id="27" name="Text 13"/>
          <p:cNvSpPr/>
          <p:nvPr/>
        </p:nvSpPr>
        <p:spPr>
          <a:xfrm>
            <a:off x="1015008" y="6427827"/>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Predictive Capabilities</a:t>
            </a:r>
            <a:endParaRPr lang="en-US" sz="2300" dirty="0"/>
          </a:p>
        </p:txBody>
      </p:sp>
      <p:sp>
        <p:nvSpPr>
          <p:cNvPr id="28" name="Text 14"/>
          <p:cNvSpPr/>
          <p:nvPr/>
        </p:nvSpPr>
        <p:spPr>
          <a:xfrm>
            <a:off x="1015008" y="6918960"/>
            <a:ext cx="597967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Leveraging historical data to forecast potential future risks.</a:t>
            </a:r>
            <a:endParaRPr lang="en-US" sz="1550" dirty="0"/>
          </a:p>
        </p:txBody>
      </p:sp>
      <p:sp>
        <p:nvSpPr>
          <p:cNvPr id="29" name="Shape 15"/>
          <p:cNvSpPr/>
          <p:nvPr/>
        </p:nvSpPr>
        <p:spPr>
          <a:xfrm>
            <a:off x="7414260" y="5931694"/>
            <a:ext cx="6422231" cy="1506141"/>
          </a:xfrm>
          <a:prstGeom prst="roundRect">
            <a:avLst>
              <a:gd name="adj" fmla="val 7285"/>
            </a:avLst>
          </a:prstGeom>
          <a:solidFill>
            <a:srgbClr val="FAF9F5"/>
          </a:solidFill>
          <a:ln/>
        </p:spPr>
      </p:sp>
      <p:pic>
        <p:nvPicPr>
          <p:cNvPr id="30" name="Image 12" descr="preencoded.png">    </p:cNvPr>
          <p:cNvPicPr>
            <a:picLocks noChangeAspect="1"/>
          </p:cNvPicPr>
          <p:nvPr/>
        </p:nvPicPr>
        <p:blipFill>
          <a:blip r:embed="rId13"/>
          <a:stretch>
            <a:fillRect/>
          </a:stretch>
        </p:blipFill>
        <p:spPr>
          <a:xfrm>
            <a:off x="7414260" y="5908834"/>
            <a:ext cx="6422231" cy="91440"/>
          </a:xfrm>
          <a:prstGeom prst="rect">
            <a:avLst/>
          </a:prstGeom>
        </p:spPr>
      </p:pic>
      <p:pic>
        <p:nvPicPr>
          <p:cNvPr id="31" name="Image 13" descr="preencoded.png">    </p:cNvPr>
          <p:cNvPicPr>
            <a:picLocks noChangeAspect="1"/>
          </p:cNvPicPr>
          <p:nvPr/>
        </p:nvPicPr>
        <p:blipFill>
          <a:blip r:embed="rId14"/>
          <a:stretch>
            <a:fillRect/>
          </a:stretch>
        </p:blipFill>
        <p:spPr>
          <a:xfrm>
            <a:off x="10327719" y="5634038"/>
            <a:ext cx="595313" cy="595313"/>
          </a:xfrm>
          <a:prstGeom prst="rect">
            <a:avLst/>
          </a:prstGeom>
        </p:spPr>
      </p:pic>
      <p:pic>
        <p:nvPicPr>
          <p:cNvPr id="32" name="Image 14" descr="preencoded.png">    </p:cNvPr>
          <p:cNvPicPr>
            <a:picLocks noChangeAspect="1"/>
          </p:cNvPicPr>
          <p:nvPr/>
        </p:nvPicPr>
        <p:blipFill>
          <a:blip r:embed="rId15"/>
          <a:stretch>
            <a:fillRect/>
          </a:stretch>
        </p:blipFill>
        <p:spPr>
          <a:xfrm>
            <a:off x="10506313" y="5782866"/>
            <a:ext cx="238125" cy="297656"/>
          </a:xfrm>
          <a:prstGeom prst="rect">
            <a:avLst/>
          </a:prstGeom>
        </p:spPr>
      </p:pic>
      <p:sp>
        <p:nvSpPr>
          <p:cNvPr id="33" name="Text 16"/>
          <p:cNvSpPr/>
          <p:nvPr/>
        </p:nvSpPr>
        <p:spPr>
          <a:xfrm>
            <a:off x="7635478" y="6427827"/>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Holistic View</a:t>
            </a:r>
            <a:endParaRPr lang="en-US" sz="2300" dirty="0"/>
          </a:p>
        </p:txBody>
      </p:sp>
      <p:sp>
        <p:nvSpPr>
          <p:cNvPr id="34" name="Text 17"/>
          <p:cNvSpPr/>
          <p:nvPr/>
        </p:nvSpPr>
        <p:spPr>
          <a:xfrm>
            <a:off x="7635478" y="6918960"/>
            <a:ext cx="597979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Aggregated risk profile across all business units and geographies.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91501" y="450413"/>
            <a:ext cx="2047399" cy="255984"/>
          </a:xfrm>
          <a:prstGeom prst="rect">
            <a:avLst/>
          </a:prstGeom>
          <a:noFill/>
          <a:ln/>
        </p:spPr>
        <p:txBody>
          <a:bodyPr wrap="none" lIns="0" tIns="0" rIns="0" bIns="0" rtlCol="0" anchor="t"/>
          <a:lstStyle/>
          <a:p>
            <a:pPr algn="ctr" indent="0" marL="0">
              <a:lnSpc>
                <a:spcPts val="2000"/>
              </a:lnSpc>
              <a:buNone/>
            </a:pPr>
            <a:r>
              <a:rPr lang="en-US" sz="1600" dirty="0">
                <a:solidFill>
                  <a:srgbClr val="E9CFC9"/>
                </a:solidFill>
                <a:latin typeface="Host Grotesk Medium" pitchFamily="34" charset="0"/>
                <a:ea typeface="Host Grotesk Medium" pitchFamily="34" charset="-122"/>
                <a:cs typeface="Host Grotesk Medium" pitchFamily="34" charset="-120"/>
              </a:rPr>
              <a:t>Chapter 3</a:t>
            </a:r>
            <a:endParaRPr lang="en-US" sz="1600" dirty="0"/>
          </a:p>
        </p:txBody>
      </p:sp>
      <p:sp>
        <p:nvSpPr>
          <p:cNvPr id="3" name="Text 1"/>
          <p:cNvSpPr/>
          <p:nvPr/>
        </p:nvSpPr>
        <p:spPr>
          <a:xfrm>
            <a:off x="3267789" y="870109"/>
            <a:ext cx="8094702" cy="511731"/>
          </a:xfrm>
          <a:prstGeom prst="rect">
            <a:avLst/>
          </a:prstGeom>
          <a:noFill/>
          <a:ln/>
        </p:spPr>
        <p:txBody>
          <a:bodyPr wrap="none" lIns="0" tIns="0" rIns="0" bIns="0" rtlCol="0" anchor="t"/>
          <a:lstStyle/>
          <a:p>
            <a:pPr algn="ctr" indent="0" marL="0">
              <a:lnSpc>
                <a:spcPts val="4000"/>
              </a:lnSpc>
              <a:buNone/>
            </a:pPr>
            <a:r>
              <a:rPr lang="en-US" sz="3200" dirty="0">
                <a:solidFill>
                  <a:srgbClr val="2E3C4E"/>
                </a:solidFill>
                <a:latin typeface="Host Grotesk Medium" pitchFamily="34" charset="0"/>
                <a:ea typeface="Host Grotesk Medium" pitchFamily="34" charset="-122"/>
                <a:cs typeface="Host Grotesk Medium" pitchFamily="34" charset="-120"/>
              </a:rPr>
              <a:t>Introducing DataConnect: Our Core Enabler</a:t>
            </a:r>
            <a:endParaRPr lang="en-US" sz="3200" dirty="0"/>
          </a:p>
        </p:txBody>
      </p:sp>
      <p:sp>
        <p:nvSpPr>
          <p:cNvPr id="4" name="Text 2"/>
          <p:cNvSpPr/>
          <p:nvPr/>
        </p:nvSpPr>
        <p:spPr>
          <a:xfrm>
            <a:off x="655082" y="1774865"/>
            <a:ext cx="7146250" cy="737235"/>
          </a:xfrm>
          <a:prstGeom prst="rect">
            <a:avLst/>
          </a:prstGeom>
          <a:noFill/>
          <a:ln/>
        </p:spPr>
        <p:txBody>
          <a:bodyPr wrap="square" lIns="0" tIns="0" rIns="0" bIns="0" rtlCol="0" anchor="t"/>
          <a:lstStyle/>
          <a:p>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At the heart of this transformation lies </a:t>
            </a:r>
            <a:pPr algn="l" indent="0" marL="0">
              <a:lnSpc>
                <a:spcPts val="1900"/>
              </a:lnSpc>
              <a:buNone/>
            </a:pPr>
            <a:r>
              <a:rPr lang="en-US" sz="1250" b="1" dirty="0">
                <a:solidFill>
                  <a:srgbClr val="384653"/>
                </a:solidFill>
                <a:latin typeface="Roboto" pitchFamily="34" charset="0"/>
                <a:ea typeface="Roboto" pitchFamily="34" charset="-122"/>
                <a:cs typeface="Roboto" pitchFamily="34" charset="-120"/>
              </a:rPr>
              <a:t>DataConnect</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our proprietary in-house tool engineered to streamline data integration and reporting. DataConnect is not merely a reporting tool; it's an intelligent data aggregation engine designed for scalability, security, and precision.</a:t>
            </a:r>
            <a:endParaRPr lang="en-US" sz="1250" dirty="0"/>
          </a:p>
        </p:txBody>
      </p:sp>
      <p:sp>
        <p:nvSpPr>
          <p:cNvPr id="5" name="Text 3"/>
          <p:cNvSpPr/>
          <p:nvPr/>
        </p:nvSpPr>
        <p:spPr>
          <a:xfrm>
            <a:off x="655082" y="2659499"/>
            <a:ext cx="7146250" cy="491490"/>
          </a:xfrm>
          <a:prstGeom prst="rect">
            <a:avLst/>
          </a:prstGeom>
          <a:noFill/>
          <a:ln/>
        </p:spPr>
        <p:txBody>
          <a:bodyPr wrap="squar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Automated Data Ingestion:</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Connects to various source systems (financials, operations, IT, compliance) to automatically pull risk-related data, eliminating manual exports and imports.</a:t>
            </a:r>
            <a:endParaRPr lang="en-US" sz="1250" dirty="0"/>
          </a:p>
        </p:txBody>
      </p:sp>
      <p:sp>
        <p:nvSpPr>
          <p:cNvPr id="6" name="Text 4"/>
          <p:cNvSpPr/>
          <p:nvPr/>
        </p:nvSpPr>
        <p:spPr>
          <a:xfrm>
            <a:off x="655082" y="3208258"/>
            <a:ext cx="7146250" cy="491490"/>
          </a:xfrm>
          <a:prstGeom prst="rect">
            <a:avLst/>
          </a:prstGeom>
          <a:noFill/>
          <a:ln/>
        </p:spPr>
        <p:txBody>
          <a:bodyPr wrap="squar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Intelligent Data Mapping:</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Utilizes pre-defined rules and AI-assisted mapping to standardize and categorize disparate data formats into a unified risk taxonomy.</a:t>
            </a:r>
            <a:endParaRPr lang="en-US" sz="1250" dirty="0"/>
          </a:p>
        </p:txBody>
      </p:sp>
      <p:sp>
        <p:nvSpPr>
          <p:cNvPr id="7" name="Text 5"/>
          <p:cNvSpPr/>
          <p:nvPr/>
        </p:nvSpPr>
        <p:spPr>
          <a:xfrm>
            <a:off x="655082" y="3757017"/>
            <a:ext cx="7146250" cy="491490"/>
          </a:xfrm>
          <a:prstGeom prst="rect">
            <a:avLst/>
          </a:prstGeom>
          <a:noFill/>
          <a:ln/>
        </p:spPr>
        <p:txBody>
          <a:bodyPr wrap="squar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Real-time Aggregation Engine:</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Processes and aggregates data on a continuous basis, providing live updates to our risk dashboards and reports.</a:t>
            </a:r>
            <a:endParaRPr lang="en-US" sz="1250" dirty="0"/>
          </a:p>
        </p:txBody>
      </p:sp>
      <p:sp>
        <p:nvSpPr>
          <p:cNvPr id="8" name="Text 6"/>
          <p:cNvSpPr/>
          <p:nvPr/>
        </p:nvSpPr>
        <p:spPr>
          <a:xfrm>
            <a:off x="655082" y="4305776"/>
            <a:ext cx="7146250" cy="491490"/>
          </a:xfrm>
          <a:prstGeom prst="rect">
            <a:avLst/>
          </a:prstGeom>
          <a:noFill/>
          <a:ln/>
        </p:spPr>
        <p:txBody>
          <a:bodyPr wrap="squar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Customizable Reporting Module:</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Allows for the creation of bespoke risk reports tailored to specific executive needs, regulatory requirements, or departmental views.</a:t>
            </a:r>
            <a:endParaRPr lang="en-US" sz="1250" dirty="0"/>
          </a:p>
        </p:txBody>
      </p:sp>
      <p:sp>
        <p:nvSpPr>
          <p:cNvPr id="9" name="Text 7"/>
          <p:cNvSpPr/>
          <p:nvPr/>
        </p:nvSpPr>
        <p:spPr>
          <a:xfrm>
            <a:off x="655082" y="4854535"/>
            <a:ext cx="7146250" cy="491490"/>
          </a:xfrm>
          <a:prstGeom prst="rect">
            <a:avLst/>
          </a:prstGeom>
          <a:noFill/>
          <a:ln/>
        </p:spPr>
        <p:txBody>
          <a:bodyPr wrap="square" lIns="0" tIns="0" rIns="0" bIns="0" rtlCol="0" anchor="t"/>
          <a:lstStyle/>
          <a:p>
            <a:pPr algn="l" marL="342900" indent="-342900">
              <a:lnSpc>
                <a:spcPts val="1900"/>
              </a:lnSpc>
              <a:buSzPct val="100000"/>
              <a:buChar char="•"/>
            </a:pPr>
            <a:r>
              <a:rPr lang="en-US" sz="1250" b="1" dirty="0">
                <a:solidFill>
                  <a:srgbClr val="384653"/>
                </a:solidFill>
                <a:latin typeface="Roboto" pitchFamily="34" charset="0"/>
                <a:ea typeface="Roboto" pitchFamily="34" charset="-122"/>
                <a:cs typeface="Roboto" pitchFamily="34" charset="-120"/>
              </a:rPr>
              <a:t>Secure &amp; Scalable Infrastructure:</a:t>
            </a:r>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 Built on a robust, cloud-native architecture ensuring data integrity, confidentiality, and the ability to handle growing data volumes.</a:t>
            </a:r>
            <a:endParaRPr lang="en-US" sz="1250" dirty="0"/>
          </a:p>
        </p:txBody>
      </p:sp>
      <p:pic>
        <p:nvPicPr>
          <p:cNvPr id="10" name="Image 0" descr="preencoded.png">    </p:cNvPr>
          <p:cNvPicPr>
            <a:picLocks noChangeAspect="1"/>
          </p:cNvPicPr>
          <p:nvPr/>
        </p:nvPicPr>
        <p:blipFill>
          <a:blip r:embed="rId1"/>
          <a:stretch>
            <a:fillRect/>
          </a:stretch>
        </p:blipFill>
        <p:spPr>
          <a:xfrm>
            <a:off x="8208526" y="1811655"/>
            <a:ext cx="5774293" cy="5774293"/>
          </a:xfrm>
          <a:prstGeom prst="rect">
            <a:avLst/>
          </a:prstGeom>
        </p:spPr>
      </p:pic>
      <p:sp>
        <p:nvSpPr>
          <p:cNvPr id="11" name="Text 8"/>
          <p:cNvSpPr/>
          <p:nvPr/>
        </p:nvSpPr>
        <p:spPr>
          <a:xfrm>
            <a:off x="8208526" y="7770138"/>
            <a:ext cx="5774293" cy="511969"/>
          </a:xfrm>
          <a:prstGeom prst="rect">
            <a:avLst/>
          </a:prstGeom>
          <a:noFill/>
          <a:ln/>
        </p:spPr>
        <p:txBody>
          <a:bodyPr wrap="square" lIns="0" tIns="0" rIns="0" bIns="0" rtlCol="0" anchor="t"/>
          <a:lstStyle/>
          <a:p>
            <a:pPr algn="ctr" indent="0" marL="0">
              <a:lnSpc>
                <a:spcPts val="2000"/>
              </a:lnSpc>
              <a:buNone/>
            </a:pPr>
            <a:r>
              <a:rPr lang="en-US" sz="1600" dirty="0">
                <a:solidFill>
                  <a:srgbClr val="2E3C4E"/>
                </a:solidFill>
                <a:latin typeface="Host Grotesk Medium" pitchFamily="34" charset="0"/>
                <a:ea typeface="Host Grotesk Medium" pitchFamily="34" charset="-122"/>
                <a:cs typeface="Host Grotesk Medium" pitchFamily="34" charset="-120"/>
              </a:rPr>
              <a:t>DataConnect: Bridging the Gap Between Raw Data and Strategic Insight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93644" y="694134"/>
            <a:ext cx="2043113" cy="255389"/>
          </a:xfrm>
          <a:prstGeom prst="rect">
            <a:avLst/>
          </a:prstGeom>
          <a:noFill/>
          <a:ln/>
        </p:spPr>
        <p:txBody>
          <a:bodyPr wrap="none" lIns="0" tIns="0" rIns="0" bIns="0" rtlCol="0" anchor="t"/>
          <a:lstStyle/>
          <a:p>
            <a:pPr algn="ctr" indent="0" marL="0">
              <a:lnSpc>
                <a:spcPts val="2000"/>
              </a:lnSpc>
              <a:buNone/>
            </a:pPr>
            <a:r>
              <a:rPr lang="en-US" sz="1600" dirty="0">
                <a:solidFill>
                  <a:srgbClr val="C7E0E7"/>
                </a:solidFill>
                <a:latin typeface="Host Grotesk Medium" pitchFamily="34" charset="0"/>
                <a:ea typeface="Host Grotesk Medium" pitchFamily="34" charset="-122"/>
                <a:cs typeface="Host Grotesk Medium" pitchFamily="34" charset="-120"/>
              </a:rPr>
              <a:t>Chapter 4</a:t>
            </a:r>
            <a:endParaRPr lang="en-US" sz="1600" dirty="0"/>
          </a:p>
        </p:txBody>
      </p:sp>
      <p:sp>
        <p:nvSpPr>
          <p:cNvPr id="3" name="Text 1"/>
          <p:cNvSpPr/>
          <p:nvPr/>
        </p:nvSpPr>
        <p:spPr>
          <a:xfrm>
            <a:off x="3895130" y="1112877"/>
            <a:ext cx="6840022" cy="510778"/>
          </a:xfrm>
          <a:prstGeom prst="rect">
            <a:avLst/>
          </a:prstGeom>
          <a:noFill/>
          <a:ln/>
        </p:spPr>
        <p:txBody>
          <a:bodyPr wrap="none" lIns="0" tIns="0" rIns="0" bIns="0" rtlCol="0" anchor="t"/>
          <a:lstStyle/>
          <a:p>
            <a:pPr algn="ctr" indent="0" marL="0">
              <a:lnSpc>
                <a:spcPts val="4000"/>
              </a:lnSpc>
              <a:buNone/>
            </a:pPr>
            <a:r>
              <a:rPr lang="en-US" sz="3200" dirty="0">
                <a:solidFill>
                  <a:srgbClr val="2E3C4E"/>
                </a:solidFill>
                <a:latin typeface="Host Grotesk Medium" pitchFamily="34" charset="0"/>
                <a:ea typeface="Host Grotesk Medium" pitchFamily="34" charset="-122"/>
                <a:cs typeface="Host Grotesk Medium" pitchFamily="34" charset="-120"/>
              </a:rPr>
              <a:t>Program Roadmap &amp; Key Milestones</a:t>
            </a:r>
            <a:endParaRPr lang="en-US" sz="3200" dirty="0"/>
          </a:p>
        </p:txBody>
      </p:sp>
      <p:sp>
        <p:nvSpPr>
          <p:cNvPr id="4" name="Text 2"/>
          <p:cNvSpPr/>
          <p:nvPr/>
        </p:nvSpPr>
        <p:spPr>
          <a:xfrm>
            <a:off x="653772" y="1868805"/>
            <a:ext cx="13322856" cy="490299"/>
          </a:xfrm>
          <a:prstGeom prst="rect">
            <a:avLst/>
          </a:prstGeom>
          <a:noFill/>
          <a:ln/>
        </p:spPr>
        <p:txBody>
          <a:bodyPr wrap="square" lIns="0" tIns="0" rIns="0" bIns="0" rtlCol="0" anchor="t"/>
          <a:lstStyle/>
          <a:p>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The risk aggregation automation program will be implemented in a phased approach, ensuring a controlled rollout and continuous value delivery. Each phase includes specific objectives and key deliverables, designed to build capabilities incrementally.</a:t>
            </a:r>
            <a:endParaRPr lang="en-US" sz="1250" dirty="0"/>
          </a:p>
        </p:txBody>
      </p:sp>
      <p:sp>
        <p:nvSpPr>
          <p:cNvPr id="5" name="Shape 3"/>
          <p:cNvSpPr/>
          <p:nvPr/>
        </p:nvSpPr>
        <p:spPr>
          <a:xfrm>
            <a:off x="653772" y="4947285"/>
            <a:ext cx="13322856" cy="22860"/>
          </a:xfrm>
          <a:prstGeom prst="roundRect">
            <a:avLst>
              <a:gd name="adj" fmla="val 300315"/>
            </a:avLst>
          </a:prstGeom>
          <a:solidFill>
            <a:srgbClr val="BFD3D8"/>
          </a:solidFill>
          <a:ln/>
        </p:spPr>
      </p:sp>
      <p:sp>
        <p:nvSpPr>
          <p:cNvPr id="6" name="Shape 4"/>
          <p:cNvSpPr/>
          <p:nvPr/>
        </p:nvSpPr>
        <p:spPr>
          <a:xfrm>
            <a:off x="3921919" y="4456986"/>
            <a:ext cx="22860" cy="490299"/>
          </a:xfrm>
          <a:prstGeom prst="roundRect">
            <a:avLst>
              <a:gd name="adj" fmla="val 300315"/>
            </a:avLst>
          </a:prstGeom>
          <a:solidFill>
            <a:srgbClr val="BFD3D8"/>
          </a:solidFill>
          <a:ln/>
        </p:spPr>
      </p:sp>
      <p:sp>
        <p:nvSpPr>
          <p:cNvPr id="7" name="Shape 5"/>
          <p:cNvSpPr/>
          <p:nvPr/>
        </p:nvSpPr>
        <p:spPr>
          <a:xfrm>
            <a:off x="3749516" y="4763453"/>
            <a:ext cx="367665" cy="367665"/>
          </a:xfrm>
          <a:prstGeom prst="roundRect">
            <a:avLst>
              <a:gd name="adj" fmla="val 18672"/>
            </a:avLst>
          </a:prstGeom>
          <a:solidFill>
            <a:srgbClr val="D9EDF2"/>
          </a:solidFill>
          <a:ln w="7620">
            <a:solidFill>
              <a:srgbClr val="BFD3D8"/>
            </a:solidFill>
            <a:prstDash val="solid"/>
          </a:ln>
        </p:spPr>
      </p:sp>
      <p:sp>
        <p:nvSpPr>
          <p:cNvPr id="8" name="Text 6"/>
          <p:cNvSpPr/>
          <p:nvPr/>
        </p:nvSpPr>
        <p:spPr>
          <a:xfrm>
            <a:off x="3810774" y="4794052"/>
            <a:ext cx="245150" cy="306467"/>
          </a:xfrm>
          <a:prstGeom prst="rect">
            <a:avLst/>
          </a:prstGeom>
          <a:noFill/>
          <a:ln/>
        </p:spPr>
        <p:txBody>
          <a:bodyPr wrap="none" lIns="0" tIns="0" rIns="0" bIns="0" rtlCol="0" anchor="t"/>
          <a:lstStyle/>
          <a:p>
            <a:pPr algn="ctr" indent="0" marL="0">
              <a:lnSpc>
                <a:spcPts val="1900"/>
              </a:lnSpc>
              <a:buNone/>
            </a:pPr>
            <a:r>
              <a:rPr lang="en-US" sz="1900" dirty="0">
                <a:solidFill>
                  <a:srgbClr val="384653"/>
                </a:solidFill>
                <a:latin typeface="Host Grotesk Medium" pitchFamily="34" charset="0"/>
                <a:ea typeface="Host Grotesk Medium" pitchFamily="34" charset="-122"/>
                <a:cs typeface="Host Grotesk Medium" pitchFamily="34" charset="-120"/>
              </a:rPr>
              <a:t>1</a:t>
            </a:r>
            <a:endParaRPr lang="en-US" sz="1900" dirty="0"/>
          </a:p>
        </p:txBody>
      </p:sp>
      <p:sp>
        <p:nvSpPr>
          <p:cNvPr id="9" name="Text 7"/>
          <p:cNvSpPr/>
          <p:nvPr/>
        </p:nvSpPr>
        <p:spPr>
          <a:xfrm>
            <a:off x="2536150" y="2542937"/>
            <a:ext cx="2794397" cy="255389"/>
          </a:xfrm>
          <a:prstGeom prst="rect">
            <a:avLst/>
          </a:prstGeom>
          <a:noFill/>
          <a:ln/>
        </p:spPr>
        <p:txBody>
          <a:bodyPr wrap="none" lIns="0" tIns="0" rIns="0" bIns="0" rtlCol="0" anchor="t"/>
          <a:lstStyle/>
          <a:p>
            <a:pPr algn="ctr" indent="0" marL="0">
              <a:lnSpc>
                <a:spcPts val="2000"/>
              </a:lnSpc>
              <a:buNone/>
            </a:pPr>
            <a:r>
              <a:rPr lang="en-US" sz="1600" dirty="0">
                <a:solidFill>
                  <a:srgbClr val="384653"/>
                </a:solidFill>
                <a:latin typeface="Host Grotesk Medium" pitchFamily="34" charset="0"/>
                <a:ea typeface="Host Grotesk Medium" pitchFamily="34" charset="-122"/>
                <a:cs typeface="Host Grotesk Medium" pitchFamily="34" charset="-120"/>
              </a:rPr>
              <a:t>Phase 1: Foundation (Q1-Q2)</a:t>
            </a:r>
            <a:endParaRPr lang="en-US" sz="1600" dirty="0"/>
          </a:p>
        </p:txBody>
      </p:sp>
      <p:sp>
        <p:nvSpPr>
          <p:cNvPr id="10" name="Text 8"/>
          <p:cNvSpPr/>
          <p:nvPr/>
        </p:nvSpPr>
        <p:spPr>
          <a:xfrm>
            <a:off x="817126" y="289631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DataConnect setup &amp; core module integration.</a:t>
            </a:r>
            <a:endParaRPr lang="en-US" sz="1250" dirty="0"/>
          </a:p>
        </p:txBody>
      </p:sp>
      <p:sp>
        <p:nvSpPr>
          <p:cNvPr id="11" name="Text 9"/>
          <p:cNvSpPr/>
          <p:nvPr/>
        </p:nvSpPr>
        <p:spPr>
          <a:xfrm>
            <a:off x="817126" y="3198614"/>
            <a:ext cx="6232565" cy="490299"/>
          </a:xfrm>
          <a:prstGeom prst="rect">
            <a:avLst/>
          </a:prstGeom>
          <a:noFill/>
          <a:ln/>
        </p:spPr>
        <p:txBody>
          <a:bodyPr wrap="squar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Onboarding of initial risk data sources (e.g., operational risk logs, financial risk data).</a:t>
            </a:r>
            <a:endParaRPr lang="en-US" sz="1250" dirty="0"/>
          </a:p>
        </p:txBody>
      </p:sp>
      <p:sp>
        <p:nvSpPr>
          <p:cNvPr id="12" name="Text 10"/>
          <p:cNvSpPr/>
          <p:nvPr/>
        </p:nvSpPr>
        <p:spPr>
          <a:xfrm>
            <a:off x="817126" y="3746063"/>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Establishment of standardized risk taxonomy.</a:t>
            </a:r>
            <a:endParaRPr lang="en-US" sz="1250" dirty="0"/>
          </a:p>
        </p:txBody>
      </p:sp>
      <p:sp>
        <p:nvSpPr>
          <p:cNvPr id="13" name="Text 11"/>
          <p:cNvSpPr/>
          <p:nvPr/>
        </p:nvSpPr>
        <p:spPr>
          <a:xfrm>
            <a:off x="817126" y="4048363"/>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Pilot automated daily risk aggregation for a key business unit.</a:t>
            </a:r>
            <a:endParaRPr lang="en-US" sz="1250" dirty="0"/>
          </a:p>
        </p:txBody>
      </p:sp>
      <p:sp>
        <p:nvSpPr>
          <p:cNvPr id="14" name="Shape 12"/>
          <p:cNvSpPr/>
          <p:nvPr/>
        </p:nvSpPr>
        <p:spPr>
          <a:xfrm>
            <a:off x="7303651" y="4947285"/>
            <a:ext cx="22860" cy="490299"/>
          </a:xfrm>
          <a:prstGeom prst="roundRect">
            <a:avLst>
              <a:gd name="adj" fmla="val 300315"/>
            </a:avLst>
          </a:prstGeom>
          <a:solidFill>
            <a:srgbClr val="BFD3D8"/>
          </a:solidFill>
          <a:ln/>
        </p:spPr>
      </p:sp>
      <p:sp>
        <p:nvSpPr>
          <p:cNvPr id="15" name="Shape 13"/>
          <p:cNvSpPr/>
          <p:nvPr/>
        </p:nvSpPr>
        <p:spPr>
          <a:xfrm>
            <a:off x="7131248" y="4763453"/>
            <a:ext cx="367665" cy="367665"/>
          </a:xfrm>
          <a:prstGeom prst="roundRect">
            <a:avLst>
              <a:gd name="adj" fmla="val 18672"/>
            </a:avLst>
          </a:prstGeom>
          <a:solidFill>
            <a:srgbClr val="D9EDF2"/>
          </a:solidFill>
          <a:ln w="7620">
            <a:solidFill>
              <a:srgbClr val="BFD3D8"/>
            </a:solidFill>
            <a:prstDash val="solid"/>
          </a:ln>
        </p:spPr>
      </p:sp>
      <p:sp>
        <p:nvSpPr>
          <p:cNvPr id="16" name="Text 14"/>
          <p:cNvSpPr/>
          <p:nvPr/>
        </p:nvSpPr>
        <p:spPr>
          <a:xfrm>
            <a:off x="7192506" y="4794052"/>
            <a:ext cx="245150" cy="306467"/>
          </a:xfrm>
          <a:prstGeom prst="rect">
            <a:avLst/>
          </a:prstGeom>
          <a:noFill/>
          <a:ln/>
        </p:spPr>
        <p:txBody>
          <a:bodyPr wrap="none" lIns="0" tIns="0" rIns="0" bIns="0" rtlCol="0" anchor="t"/>
          <a:lstStyle/>
          <a:p>
            <a:pPr algn="ctr" indent="0" marL="0">
              <a:lnSpc>
                <a:spcPts val="1900"/>
              </a:lnSpc>
              <a:buNone/>
            </a:pPr>
            <a:r>
              <a:rPr lang="en-US" sz="1900" dirty="0">
                <a:solidFill>
                  <a:srgbClr val="384653"/>
                </a:solidFill>
                <a:latin typeface="Host Grotesk Medium" pitchFamily="34" charset="0"/>
                <a:ea typeface="Host Grotesk Medium" pitchFamily="34" charset="-122"/>
                <a:cs typeface="Host Grotesk Medium" pitchFamily="34" charset="-120"/>
              </a:rPr>
              <a:t>2</a:t>
            </a:r>
            <a:endParaRPr lang="en-US" sz="1900" dirty="0"/>
          </a:p>
        </p:txBody>
      </p:sp>
      <p:sp>
        <p:nvSpPr>
          <p:cNvPr id="17" name="Text 15"/>
          <p:cNvSpPr/>
          <p:nvPr/>
        </p:nvSpPr>
        <p:spPr>
          <a:xfrm>
            <a:off x="5952530" y="5601057"/>
            <a:ext cx="2725222" cy="255389"/>
          </a:xfrm>
          <a:prstGeom prst="rect">
            <a:avLst/>
          </a:prstGeom>
          <a:noFill/>
          <a:ln/>
        </p:spPr>
        <p:txBody>
          <a:bodyPr wrap="none" lIns="0" tIns="0" rIns="0" bIns="0" rtlCol="0" anchor="t"/>
          <a:lstStyle/>
          <a:p>
            <a:pPr algn="ctr" indent="0" marL="0">
              <a:lnSpc>
                <a:spcPts val="2000"/>
              </a:lnSpc>
              <a:buNone/>
            </a:pPr>
            <a:r>
              <a:rPr lang="en-US" sz="1600" dirty="0">
                <a:solidFill>
                  <a:srgbClr val="384653"/>
                </a:solidFill>
                <a:latin typeface="Host Grotesk Medium" pitchFamily="34" charset="0"/>
                <a:ea typeface="Host Grotesk Medium" pitchFamily="34" charset="-122"/>
                <a:cs typeface="Host Grotesk Medium" pitchFamily="34" charset="-120"/>
              </a:rPr>
              <a:t>Phase 2: Expansion (Q3-Q4)</a:t>
            </a:r>
            <a:endParaRPr lang="en-US" sz="1600" dirty="0"/>
          </a:p>
        </p:txBody>
      </p:sp>
      <p:sp>
        <p:nvSpPr>
          <p:cNvPr id="18" name="Text 16"/>
          <p:cNvSpPr/>
          <p:nvPr/>
        </p:nvSpPr>
        <p:spPr>
          <a:xfrm>
            <a:off x="4198858" y="5954435"/>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Integration of additional risk domains (e.g., IT risk, compliance risk, market risk).</a:t>
            </a:r>
            <a:endParaRPr lang="en-US" sz="1250" dirty="0"/>
          </a:p>
        </p:txBody>
      </p:sp>
      <p:sp>
        <p:nvSpPr>
          <p:cNvPr id="19" name="Text 17"/>
          <p:cNvSpPr/>
          <p:nvPr/>
        </p:nvSpPr>
        <p:spPr>
          <a:xfrm>
            <a:off x="4198858" y="625673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Rollout of DataConnect to all relevant departments.</a:t>
            </a:r>
            <a:endParaRPr lang="en-US" sz="1250" dirty="0"/>
          </a:p>
        </p:txBody>
      </p:sp>
      <p:sp>
        <p:nvSpPr>
          <p:cNvPr id="20" name="Text 18"/>
          <p:cNvSpPr/>
          <p:nvPr/>
        </p:nvSpPr>
        <p:spPr>
          <a:xfrm>
            <a:off x="4198858" y="655903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Development of initial custom executive dashboards.</a:t>
            </a:r>
            <a:endParaRPr lang="en-US" sz="1250" dirty="0"/>
          </a:p>
        </p:txBody>
      </p:sp>
      <p:sp>
        <p:nvSpPr>
          <p:cNvPr id="21" name="Text 19"/>
          <p:cNvSpPr/>
          <p:nvPr/>
        </p:nvSpPr>
        <p:spPr>
          <a:xfrm>
            <a:off x="4198858" y="686133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Training program for risk managers and analysts.</a:t>
            </a:r>
            <a:endParaRPr lang="en-US" sz="1250" dirty="0"/>
          </a:p>
        </p:txBody>
      </p:sp>
      <p:sp>
        <p:nvSpPr>
          <p:cNvPr id="22" name="Shape 20"/>
          <p:cNvSpPr/>
          <p:nvPr/>
        </p:nvSpPr>
        <p:spPr>
          <a:xfrm>
            <a:off x="10685502" y="4456986"/>
            <a:ext cx="22860" cy="490299"/>
          </a:xfrm>
          <a:prstGeom prst="roundRect">
            <a:avLst>
              <a:gd name="adj" fmla="val 300315"/>
            </a:avLst>
          </a:prstGeom>
          <a:solidFill>
            <a:srgbClr val="BFD3D8"/>
          </a:solidFill>
          <a:ln/>
        </p:spPr>
      </p:sp>
      <p:sp>
        <p:nvSpPr>
          <p:cNvPr id="23" name="Shape 21"/>
          <p:cNvSpPr/>
          <p:nvPr/>
        </p:nvSpPr>
        <p:spPr>
          <a:xfrm>
            <a:off x="10513100" y="4763453"/>
            <a:ext cx="367665" cy="367665"/>
          </a:xfrm>
          <a:prstGeom prst="roundRect">
            <a:avLst>
              <a:gd name="adj" fmla="val 18672"/>
            </a:avLst>
          </a:prstGeom>
          <a:solidFill>
            <a:srgbClr val="D9EDF2"/>
          </a:solidFill>
          <a:ln w="7620">
            <a:solidFill>
              <a:srgbClr val="BFD3D8"/>
            </a:solidFill>
            <a:prstDash val="solid"/>
          </a:ln>
        </p:spPr>
      </p:sp>
      <p:sp>
        <p:nvSpPr>
          <p:cNvPr id="24" name="Text 22"/>
          <p:cNvSpPr/>
          <p:nvPr/>
        </p:nvSpPr>
        <p:spPr>
          <a:xfrm>
            <a:off x="10574357" y="4794052"/>
            <a:ext cx="245150" cy="306467"/>
          </a:xfrm>
          <a:prstGeom prst="rect">
            <a:avLst/>
          </a:prstGeom>
          <a:noFill/>
          <a:ln/>
        </p:spPr>
        <p:txBody>
          <a:bodyPr wrap="none" lIns="0" tIns="0" rIns="0" bIns="0" rtlCol="0" anchor="t"/>
          <a:lstStyle/>
          <a:p>
            <a:pPr algn="ctr" indent="0" marL="0">
              <a:lnSpc>
                <a:spcPts val="1900"/>
              </a:lnSpc>
              <a:buNone/>
            </a:pPr>
            <a:r>
              <a:rPr lang="en-US" sz="1900" dirty="0">
                <a:solidFill>
                  <a:srgbClr val="384653"/>
                </a:solidFill>
                <a:latin typeface="Host Grotesk Medium" pitchFamily="34" charset="0"/>
                <a:ea typeface="Host Grotesk Medium" pitchFamily="34" charset="-122"/>
                <a:cs typeface="Host Grotesk Medium" pitchFamily="34" charset="-120"/>
              </a:rPr>
              <a:t>3</a:t>
            </a:r>
            <a:endParaRPr lang="en-US" sz="1900" dirty="0"/>
          </a:p>
        </p:txBody>
      </p:sp>
      <p:sp>
        <p:nvSpPr>
          <p:cNvPr id="25" name="Text 23"/>
          <p:cNvSpPr/>
          <p:nvPr/>
        </p:nvSpPr>
        <p:spPr>
          <a:xfrm>
            <a:off x="8284964" y="2542937"/>
            <a:ext cx="4824055" cy="255389"/>
          </a:xfrm>
          <a:prstGeom prst="rect">
            <a:avLst/>
          </a:prstGeom>
          <a:noFill/>
          <a:ln/>
        </p:spPr>
        <p:txBody>
          <a:bodyPr wrap="none" lIns="0" tIns="0" rIns="0" bIns="0" rtlCol="0" anchor="t"/>
          <a:lstStyle/>
          <a:p>
            <a:pPr algn="ctr" indent="0" marL="0">
              <a:lnSpc>
                <a:spcPts val="2000"/>
              </a:lnSpc>
              <a:buNone/>
            </a:pPr>
            <a:r>
              <a:rPr lang="en-US" sz="1600" dirty="0">
                <a:solidFill>
                  <a:srgbClr val="384653"/>
                </a:solidFill>
                <a:latin typeface="Host Grotesk Medium" pitchFamily="34" charset="0"/>
                <a:ea typeface="Host Grotesk Medium" pitchFamily="34" charset="-122"/>
                <a:cs typeface="Host Grotesk Medium" pitchFamily="34" charset="-120"/>
              </a:rPr>
              <a:t>Phase 3: Optimization &amp; Predictive (Q1+ Next Year)</a:t>
            </a:r>
            <a:endParaRPr lang="en-US" sz="1600" dirty="0"/>
          </a:p>
        </p:txBody>
      </p:sp>
      <p:sp>
        <p:nvSpPr>
          <p:cNvPr id="26" name="Text 24"/>
          <p:cNvSpPr/>
          <p:nvPr/>
        </p:nvSpPr>
        <p:spPr>
          <a:xfrm>
            <a:off x="7580709" y="289631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Advanced analytics and machine learning integration for predictive risk insights.</a:t>
            </a:r>
            <a:endParaRPr lang="en-US" sz="1250" dirty="0"/>
          </a:p>
        </p:txBody>
      </p:sp>
      <p:sp>
        <p:nvSpPr>
          <p:cNvPr id="27" name="Text 25"/>
          <p:cNvSpPr/>
          <p:nvPr/>
        </p:nvSpPr>
        <p:spPr>
          <a:xfrm>
            <a:off x="7580709" y="319861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Enhanced scenario modeling capabilities.</a:t>
            </a:r>
            <a:endParaRPr lang="en-US" sz="1250" dirty="0"/>
          </a:p>
        </p:txBody>
      </p:sp>
      <p:sp>
        <p:nvSpPr>
          <p:cNvPr id="28" name="Text 26"/>
          <p:cNvSpPr/>
          <p:nvPr/>
        </p:nvSpPr>
        <p:spPr>
          <a:xfrm>
            <a:off x="7580709" y="3500914"/>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Integration with external market data feeds for real-time threat intelligence.</a:t>
            </a:r>
            <a:endParaRPr lang="en-US" sz="1250" dirty="0"/>
          </a:p>
        </p:txBody>
      </p:sp>
      <p:sp>
        <p:nvSpPr>
          <p:cNvPr id="29" name="Text 27"/>
          <p:cNvSpPr/>
          <p:nvPr/>
        </p:nvSpPr>
        <p:spPr>
          <a:xfrm>
            <a:off x="7580709" y="3803213"/>
            <a:ext cx="6232565" cy="245150"/>
          </a:xfrm>
          <a:prstGeom prst="rect">
            <a:avLst/>
          </a:prstGeom>
          <a:noFill/>
          <a:ln/>
        </p:spPr>
        <p:txBody>
          <a:bodyPr wrap="none" lIns="0" tIns="0" rIns="0" bIns="0" rtlCol="0" anchor="t"/>
          <a:lstStyle/>
          <a:p>
            <a:pPr algn="l" marL="342900" indent="-342900">
              <a:lnSpc>
                <a:spcPts val="1900"/>
              </a:lnSpc>
              <a:buSzPct val="100000"/>
              <a:buChar char="•"/>
            </a:pPr>
            <a:r>
              <a:rPr lang="en-US" sz="1250" dirty="0">
                <a:solidFill>
                  <a:srgbClr val="384653"/>
                </a:solidFill>
                <a:latin typeface="Roboto" pitchFamily="34" charset="0"/>
                <a:ea typeface="Roboto" pitchFamily="34" charset="-122"/>
                <a:cs typeface="Roboto" pitchFamily="34" charset="-120"/>
              </a:rPr>
              <a:t>Continuous improvement and feature enhancements based on user feedback.</a:t>
            </a:r>
            <a:endParaRPr lang="en-US" sz="1250" dirty="0"/>
          </a:p>
        </p:txBody>
      </p:sp>
      <p:sp>
        <p:nvSpPr>
          <p:cNvPr id="30" name="Text 28"/>
          <p:cNvSpPr/>
          <p:nvPr/>
        </p:nvSpPr>
        <p:spPr>
          <a:xfrm>
            <a:off x="653772" y="7290316"/>
            <a:ext cx="13322856" cy="245150"/>
          </a:xfrm>
          <a:prstGeom prst="rect">
            <a:avLst/>
          </a:prstGeom>
          <a:noFill/>
          <a:ln/>
        </p:spPr>
        <p:txBody>
          <a:bodyPr wrap="none" lIns="0" tIns="0" rIns="0" bIns="0" rtlCol="0" anchor="t"/>
          <a:lstStyle/>
          <a:p>
            <a:pPr algn="l" indent="0" marL="0">
              <a:lnSpc>
                <a:spcPts val="1900"/>
              </a:lnSpc>
              <a:buNone/>
            </a:pPr>
            <a:r>
              <a:rPr lang="en-US" sz="1250" dirty="0">
                <a:solidFill>
                  <a:srgbClr val="384653"/>
                </a:solidFill>
                <a:latin typeface="Roboto" pitchFamily="34" charset="0"/>
                <a:ea typeface="Roboto" pitchFamily="34" charset="-122"/>
                <a:cs typeface="Roboto" pitchFamily="34" charset="-120"/>
              </a:rPr>
              <a:t>Regular stakeholder reviews will be conducted at the end of each phase to ensure alignment and address any emerging requirements.</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93656" y="405408"/>
            <a:ext cx="1842968" cy="230386"/>
          </a:xfrm>
          <a:prstGeom prst="rect">
            <a:avLst/>
          </a:prstGeom>
          <a:noFill/>
          <a:ln/>
        </p:spPr>
        <p:txBody>
          <a:bodyPr wrap="none" lIns="0" tIns="0" rIns="0" bIns="0" rtlCol="0" anchor="t"/>
          <a:lstStyle/>
          <a:p>
            <a:pPr algn="ctr" indent="0" marL="0">
              <a:lnSpc>
                <a:spcPts val="1800"/>
              </a:lnSpc>
              <a:buNone/>
            </a:pPr>
            <a:r>
              <a:rPr lang="en-US" sz="1450" dirty="0">
                <a:solidFill>
                  <a:srgbClr val="64B8CE"/>
                </a:solidFill>
                <a:latin typeface="Host Grotesk Medium" pitchFamily="34" charset="0"/>
                <a:ea typeface="Host Grotesk Medium" pitchFamily="34" charset="-122"/>
                <a:cs typeface="Host Grotesk Medium" pitchFamily="34" charset="-120"/>
              </a:rPr>
              <a:t>Chapter 5</a:t>
            </a:r>
            <a:endParaRPr lang="en-US" sz="1450" dirty="0"/>
          </a:p>
        </p:txBody>
      </p:sp>
      <p:sp>
        <p:nvSpPr>
          <p:cNvPr id="3" name="Text 1"/>
          <p:cNvSpPr/>
          <p:nvPr/>
        </p:nvSpPr>
        <p:spPr>
          <a:xfrm>
            <a:off x="3919418" y="783193"/>
            <a:ext cx="6791444" cy="460772"/>
          </a:xfrm>
          <a:prstGeom prst="rect">
            <a:avLst/>
          </a:prstGeom>
          <a:noFill/>
          <a:ln/>
        </p:spPr>
        <p:txBody>
          <a:bodyPr wrap="none" lIns="0" tIns="0" rIns="0" bIns="0" rtlCol="0" anchor="t"/>
          <a:lstStyle/>
          <a:p>
            <a:pPr algn="ctr" indent="0" marL="0">
              <a:lnSpc>
                <a:spcPts val="3600"/>
              </a:lnSpc>
              <a:buNone/>
            </a:pPr>
            <a:r>
              <a:rPr lang="en-US" sz="2900" dirty="0">
                <a:solidFill>
                  <a:srgbClr val="2E3C4E"/>
                </a:solidFill>
                <a:latin typeface="Host Grotesk Medium" pitchFamily="34" charset="0"/>
                <a:ea typeface="Host Grotesk Medium" pitchFamily="34" charset="-122"/>
                <a:cs typeface="Host Grotesk Medium" pitchFamily="34" charset="-120"/>
              </a:rPr>
              <a:t>Enhanced Reporting &amp; Decision Support</a:t>
            </a:r>
            <a:endParaRPr lang="en-US" sz="2900" dirty="0"/>
          </a:p>
        </p:txBody>
      </p:sp>
      <p:sp>
        <p:nvSpPr>
          <p:cNvPr id="4" name="Text 2"/>
          <p:cNvSpPr/>
          <p:nvPr/>
        </p:nvSpPr>
        <p:spPr>
          <a:xfrm>
            <a:off x="589717" y="1465064"/>
            <a:ext cx="13450967" cy="442198"/>
          </a:xfrm>
          <a:prstGeom prst="rect">
            <a:avLst/>
          </a:prstGeom>
          <a:noFill/>
          <a:ln/>
        </p:spPr>
        <p:txBody>
          <a:bodyPr wrap="square" lIns="0" tIns="0" rIns="0" bIns="0" rtlCol="0" anchor="t"/>
          <a:lstStyle/>
          <a:p>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The primary benefit of this transformation is the evolution of our reporting capabilities from static, backward-looking reports to dynamic, forward-looking decision support tools. Leveraging DataConnect, we will introduce a suite of new reports designed for executive-level insights.</a:t>
            </a:r>
            <a:endParaRPr lang="en-US" sz="1150" dirty="0"/>
          </a:p>
        </p:txBody>
      </p:sp>
      <p:pic>
        <p:nvPicPr>
          <p:cNvPr id="5" name="Image 0" descr="preencoded.png">    </p:cNvPr>
          <p:cNvPicPr>
            <a:picLocks noChangeAspect="1"/>
          </p:cNvPicPr>
          <p:nvPr/>
        </p:nvPicPr>
        <p:blipFill>
          <a:blip r:embed="rId1"/>
          <a:stretch>
            <a:fillRect/>
          </a:stretch>
        </p:blipFill>
        <p:spPr>
          <a:xfrm>
            <a:off x="589717" y="2238970"/>
            <a:ext cx="6545699" cy="6545699"/>
          </a:xfrm>
          <a:prstGeom prst="rect">
            <a:avLst/>
          </a:prstGeom>
        </p:spPr>
      </p:pic>
      <p:sp>
        <p:nvSpPr>
          <p:cNvPr id="6" name="Text 3"/>
          <p:cNvSpPr/>
          <p:nvPr/>
        </p:nvSpPr>
        <p:spPr>
          <a:xfrm>
            <a:off x="7502604" y="2205752"/>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Executive Risk Dashboard:</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A concise, real-time overview of the organization's top risks, emerging threats, and mitigation progress.</a:t>
            </a:r>
            <a:endParaRPr lang="en-US" sz="1150" dirty="0"/>
          </a:p>
        </p:txBody>
      </p:sp>
      <p:sp>
        <p:nvSpPr>
          <p:cNvPr id="7" name="Text 4"/>
          <p:cNvSpPr/>
          <p:nvPr/>
        </p:nvSpPr>
        <p:spPr>
          <a:xfrm>
            <a:off x="7502604" y="2699504"/>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Scenario Analysis Reports:</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Tools to model the impact of various risk events and test the efficacy of different response strategies.</a:t>
            </a:r>
            <a:endParaRPr lang="en-US" sz="1150" dirty="0"/>
          </a:p>
        </p:txBody>
      </p:sp>
      <p:sp>
        <p:nvSpPr>
          <p:cNvPr id="8" name="Text 5"/>
          <p:cNvSpPr/>
          <p:nvPr/>
        </p:nvSpPr>
        <p:spPr>
          <a:xfrm>
            <a:off x="7502604" y="3193256"/>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Heatmap Visualizations:</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Interactive heatmaps providing a quick visual assessment of risk exposure by business unit, category, or geography.</a:t>
            </a:r>
            <a:endParaRPr lang="en-US" sz="1150" dirty="0"/>
          </a:p>
        </p:txBody>
      </p:sp>
      <p:sp>
        <p:nvSpPr>
          <p:cNvPr id="9" name="Text 6"/>
          <p:cNvSpPr/>
          <p:nvPr/>
        </p:nvSpPr>
        <p:spPr>
          <a:xfrm>
            <a:off x="7502604" y="3687008"/>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Trend &amp; Predictive Reports:</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Analysis of historical risk data to identify trends and forecast potential future risk concentrations.</a:t>
            </a:r>
            <a:endParaRPr lang="en-US" sz="1150" dirty="0"/>
          </a:p>
        </p:txBody>
      </p:sp>
      <p:sp>
        <p:nvSpPr>
          <p:cNvPr id="10" name="Text 7"/>
          <p:cNvSpPr/>
          <p:nvPr/>
        </p:nvSpPr>
        <p:spPr>
          <a:xfrm>
            <a:off x="7502604" y="4180761"/>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Compliance &amp; Regulatory Reporting:</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Automated generation of reports that meet specific regulatory requirements, ensuring adherence and reducing manual effort.</a:t>
            </a:r>
            <a:endParaRPr lang="en-US" sz="1150" dirty="0"/>
          </a:p>
        </p:txBody>
      </p:sp>
      <p:sp>
        <p:nvSpPr>
          <p:cNvPr id="11" name="Text 8"/>
          <p:cNvSpPr/>
          <p:nvPr/>
        </p:nvSpPr>
        <p:spPr>
          <a:xfrm>
            <a:off x="7502604" y="4674513"/>
            <a:ext cx="6545699" cy="442198"/>
          </a:xfrm>
          <a:prstGeom prst="rect">
            <a:avLst/>
          </a:prstGeom>
          <a:noFill/>
          <a:ln/>
        </p:spPr>
        <p:txBody>
          <a:bodyPr wrap="square" lIns="0" tIns="0" rIns="0" bIns="0" rtlCol="0" anchor="t"/>
          <a:lstStyle/>
          <a:p>
            <a:pPr algn="l" marL="342900" indent="-342900">
              <a:lnSpc>
                <a:spcPts val="1700"/>
              </a:lnSpc>
              <a:buSzPct val="100000"/>
              <a:buChar char="•"/>
            </a:pPr>
            <a:r>
              <a:rPr lang="en-US" sz="1150" b="1" dirty="0">
                <a:solidFill>
                  <a:srgbClr val="384653"/>
                </a:solidFill>
                <a:latin typeface="Roboto" pitchFamily="34" charset="0"/>
                <a:ea typeface="Roboto" pitchFamily="34" charset="-122"/>
                <a:cs typeface="Roboto" pitchFamily="34" charset="-120"/>
              </a:rPr>
              <a:t>Operational Efficiency Metrics:</a:t>
            </a:r>
            <a:pPr algn="l" indent="0" marL="0">
              <a:lnSpc>
                <a:spcPts val="1700"/>
              </a:lnSpc>
              <a:buNone/>
            </a:pPr>
            <a:r>
              <a:rPr lang="en-US" sz="1150" dirty="0">
                <a:solidFill>
                  <a:srgbClr val="384653"/>
                </a:solidFill>
                <a:latin typeface="Roboto" pitchFamily="34" charset="0"/>
                <a:ea typeface="Roboto" pitchFamily="34" charset="-122"/>
                <a:cs typeface="Roboto" pitchFamily="34" charset="-120"/>
              </a:rPr>
              <a:t> Insights into the time and resources saved through automated processes, demonstrating ROI.</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94859" y="360878"/>
            <a:ext cx="1640562" cy="205026"/>
          </a:xfrm>
          <a:prstGeom prst="rect">
            <a:avLst/>
          </a:prstGeom>
          <a:noFill/>
          <a:ln/>
        </p:spPr>
        <p:txBody>
          <a:bodyPr wrap="none" lIns="0" tIns="0" rIns="0" bIns="0" rtlCol="0" anchor="t"/>
          <a:lstStyle/>
          <a:p>
            <a:pPr algn="ctr" indent="0" marL="0">
              <a:lnSpc>
                <a:spcPts val="1600"/>
              </a:lnSpc>
              <a:buNone/>
            </a:pPr>
            <a:r>
              <a:rPr lang="en-US" sz="1250" dirty="0">
                <a:solidFill>
                  <a:srgbClr val="95CCDA"/>
                </a:solidFill>
                <a:latin typeface="Host Grotesk Medium" pitchFamily="34" charset="0"/>
                <a:ea typeface="Host Grotesk Medium" pitchFamily="34" charset="-122"/>
                <a:cs typeface="Host Grotesk Medium" pitchFamily="34" charset="-120"/>
              </a:rPr>
              <a:t>Chapter 6</a:t>
            </a:r>
            <a:endParaRPr lang="en-US" sz="1250" dirty="0"/>
          </a:p>
        </p:txBody>
      </p:sp>
      <p:sp>
        <p:nvSpPr>
          <p:cNvPr id="3" name="Text 1"/>
          <p:cNvSpPr/>
          <p:nvPr/>
        </p:nvSpPr>
        <p:spPr>
          <a:xfrm>
            <a:off x="4364117" y="697111"/>
            <a:ext cx="5902047" cy="410170"/>
          </a:xfrm>
          <a:prstGeom prst="rect">
            <a:avLst/>
          </a:prstGeom>
          <a:noFill/>
          <a:ln/>
        </p:spPr>
        <p:txBody>
          <a:bodyPr wrap="none" lIns="0" tIns="0" rIns="0" bIns="0" rtlCol="0" anchor="t"/>
          <a:lstStyle/>
          <a:p>
            <a:pPr algn="ctr" indent="0" marL="0">
              <a:lnSpc>
                <a:spcPts val="3200"/>
              </a:lnSpc>
              <a:buNone/>
            </a:pPr>
            <a:r>
              <a:rPr lang="en-US" sz="2550" dirty="0">
                <a:solidFill>
                  <a:srgbClr val="2E3C4E"/>
                </a:solidFill>
                <a:latin typeface="Host Grotesk Medium" pitchFamily="34" charset="0"/>
                <a:ea typeface="Host Grotesk Medium" pitchFamily="34" charset="-122"/>
                <a:cs typeface="Host Grotesk Medium" pitchFamily="34" charset="-120"/>
              </a:rPr>
              <a:t>Key Metrics: Before &amp; After Automation</a:t>
            </a:r>
            <a:endParaRPr lang="en-US" sz="2550" dirty="0"/>
          </a:p>
        </p:txBody>
      </p:sp>
      <p:sp>
        <p:nvSpPr>
          <p:cNvPr id="4" name="Text 2"/>
          <p:cNvSpPr/>
          <p:nvPr/>
        </p:nvSpPr>
        <p:spPr>
          <a:xfrm>
            <a:off x="524947" y="1304092"/>
            <a:ext cx="13580507" cy="196810"/>
          </a:xfrm>
          <a:prstGeom prst="rect">
            <a:avLst/>
          </a:prstGeom>
          <a:noFill/>
          <a:ln/>
        </p:spPr>
        <p:txBody>
          <a:bodyPr wrap="none" lIns="0" tIns="0" rIns="0" bIns="0" rtlCol="0" anchor="t"/>
          <a:lstStyle/>
          <a:p>
            <a:pPr algn="l" indent="0" marL="0">
              <a:lnSpc>
                <a:spcPts val="1550"/>
              </a:lnSpc>
              <a:buNone/>
            </a:pPr>
            <a:r>
              <a:rPr lang="en-US" sz="1000" dirty="0">
                <a:solidFill>
                  <a:srgbClr val="384653"/>
                </a:solidFill>
                <a:latin typeface="Roboto" pitchFamily="34" charset="0"/>
                <a:ea typeface="Roboto" pitchFamily="34" charset="-122"/>
                <a:cs typeface="Roboto" pitchFamily="34" charset="-120"/>
              </a:rPr>
              <a:t>Automating risk aggregation with DataConnect is projected to yield significant improvements across several key performance indicators:</a:t>
            </a:r>
            <a:endParaRPr lang="en-US" sz="1000" dirty="0"/>
          </a:p>
        </p:txBody>
      </p:sp>
      <p:pic>
        <p:nvPicPr>
          <p:cNvPr id="5" name="Image 0" descr="preencoded.png">    </p:cNvPr>
          <p:cNvPicPr>
            <a:picLocks noChangeAspect="1"/>
          </p:cNvPicPr>
          <p:nvPr/>
        </p:nvPicPr>
        <p:blipFill>
          <a:blip r:embed="rId1"/>
          <a:stretch>
            <a:fillRect/>
          </a:stretch>
        </p:blipFill>
        <p:spPr>
          <a:xfrm>
            <a:off x="524947" y="1648539"/>
            <a:ext cx="13580507" cy="7211139"/>
          </a:xfrm>
          <a:prstGeom prst="rect">
            <a:avLst/>
          </a:prstGeom>
        </p:spPr>
      </p:pic>
      <p:sp>
        <p:nvSpPr>
          <p:cNvPr id="6" name="Shape 3"/>
          <p:cNvSpPr/>
          <p:nvPr/>
        </p:nvSpPr>
        <p:spPr>
          <a:xfrm>
            <a:off x="5722025" y="8859679"/>
            <a:ext cx="131207" cy="131207"/>
          </a:xfrm>
          <a:prstGeom prst="roundRect">
            <a:avLst>
              <a:gd name="adj" fmla="val 13938"/>
            </a:avLst>
          </a:prstGeom>
          <a:solidFill>
            <a:srgbClr val="143139"/>
          </a:solidFill>
          <a:ln/>
        </p:spPr>
      </p:sp>
      <p:sp>
        <p:nvSpPr>
          <p:cNvPr id="7" name="Text 4"/>
          <p:cNvSpPr/>
          <p:nvPr/>
        </p:nvSpPr>
        <p:spPr>
          <a:xfrm>
            <a:off x="5914192" y="8859679"/>
            <a:ext cx="1324808" cy="131207"/>
          </a:xfrm>
          <a:prstGeom prst="rect">
            <a:avLst/>
          </a:prstGeom>
          <a:noFill/>
          <a:ln/>
        </p:spPr>
        <p:txBody>
          <a:bodyPr wrap="none" lIns="0" tIns="0" rIns="0" bIns="0" rtlCol="0" anchor="t"/>
          <a:lstStyle/>
          <a:p>
            <a:pPr algn="l" indent="0" marL="0">
              <a:lnSpc>
                <a:spcPts val="1000"/>
              </a:lnSpc>
              <a:buNone/>
            </a:pPr>
            <a:r>
              <a:rPr lang="en-US" sz="1000" dirty="0">
                <a:solidFill>
                  <a:srgbClr val="384653"/>
                </a:solidFill>
                <a:latin typeface="Roboto" pitchFamily="34" charset="0"/>
                <a:ea typeface="Roboto" pitchFamily="34" charset="-122"/>
                <a:cs typeface="Roboto" pitchFamily="34" charset="-120"/>
              </a:rPr>
              <a:t>Current State (Manual)</a:t>
            </a:r>
            <a:endParaRPr lang="en-US" sz="1000" dirty="0"/>
          </a:p>
        </p:txBody>
      </p:sp>
      <p:sp>
        <p:nvSpPr>
          <p:cNvPr id="8" name="Shape 5"/>
          <p:cNvSpPr/>
          <p:nvPr/>
        </p:nvSpPr>
        <p:spPr>
          <a:xfrm>
            <a:off x="7391400" y="8859679"/>
            <a:ext cx="131207" cy="131207"/>
          </a:xfrm>
          <a:prstGeom prst="roundRect">
            <a:avLst>
              <a:gd name="adj" fmla="val 13938"/>
            </a:avLst>
          </a:prstGeom>
          <a:solidFill>
            <a:srgbClr val="296675"/>
          </a:solidFill>
          <a:ln/>
        </p:spPr>
      </p:sp>
      <p:sp>
        <p:nvSpPr>
          <p:cNvPr id="9" name="Text 6"/>
          <p:cNvSpPr/>
          <p:nvPr/>
        </p:nvSpPr>
        <p:spPr>
          <a:xfrm>
            <a:off x="7583567" y="8859679"/>
            <a:ext cx="1478875" cy="131207"/>
          </a:xfrm>
          <a:prstGeom prst="rect">
            <a:avLst/>
          </a:prstGeom>
          <a:noFill/>
          <a:ln/>
        </p:spPr>
        <p:txBody>
          <a:bodyPr wrap="none" lIns="0" tIns="0" rIns="0" bIns="0" rtlCol="0" anchor="t"/>
          <a:lstStyle/>
          <a:p>
            <a:pPr algn="l" indent="0" marL="0">
              <a:lnSpc>
                <a:spcPts val="1000"/>
              </a:lnSpc>
              <a:buNone/>
            </a:pPr>
            <a:r>
              <a:rPr lang="en-US" sz="1000" dirty="0">
                <a:solidFill>
                  <a:srgbClr val="384653"/>
                </a:solidFill>
                <a:latin typeface="Roboto" pitchFamily="34" charset="0"/>
                <a:ea typeface="Roboto" pitchFamily="34" charset="-122"/>
                <a:cs typeface="Roboto" pitchFamily="34" charset="-120"/>
              </a:rPr>
              <a:t>Target State (Automated)</a:t>
            </a:r>
            <a:endParaRPr lang="en-US" sz="1000" dirty="0"/>
          </a:p>
        </p:txBody>
      </p:sp>
      <p:sp>
        <p:nvSpPr>
          <p:cNvPr id="10" name="Text 7"/>
          <p:cNvSpPr/>
          <p:nvPr/>
        </p:nvSpPr>
        <p:spPr>
          <a:xfrm>
            <a:off x="524947" y="9401175"/>
            <a:ext cx="13580507" cy="196810"/>
          </a:xfrm>
          <a:prstGeom prst="rect">
            <a:avLst/>
          </a:prstGeom>
          <a:noFill/>
          <a:ln/>
        </p:spPr>
        <p:txBody>
          <a:bodyPr wrap="none" lIns="0" tIns="0" rIns="0" bIns="0" rtlCol="0" anchor="t"/>
          <a:lstStyle/>
          <a:p>
            <a:pPr algn="l" indent="0" marL="0">
              <a:lnSpc>
                <a:spcPts val="1550"/>
              </a:lnSpc>
              <a:buNone/>
            </a:pPr>
            <a:r>
              <a:rPr lang="en-US" sz="1000" dirty="0">
                <a:solidFill>
                  <a:srgbClr val="384653"/>
                </a:solidFill>
                <a:latin typeface="Roboto" pitchFamily="34" charset="0"/>
                <a:ea typeface="Roboto" pitchFamily="34" charset="-122"/>
                <a:cs typeface="Roboto" pitchFamily="34" charset="-120"/>
              </a:rPr>
              <a:t>This transformation is not just about efficiency; it's about shifting our risk function from a clerical role to a strategic foresight partner.</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130504" y="545783"/>
            <a:ext cx="10369272" cy="620078"/>
          </a:xfrm>
          <a:prstGeom prst="rect">
            <a:avLst/>
          </a:prstGeom>
          <a:noFill/>
          <a:ln/>
        </p:spPr>
        <p:txBody>
          <a:bodyPr wrap="none" lIns="0" tIns="0" rIns="0" bIns="0" rtlCol="0" anchor="t"/>
          <a:lstStyle/>
          <a:p>
            <a:pPr algn="ctr"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Executive Summary: The Strategic Imperative</a:t>
            </a:r>
            <a:endParaRPr lang="en-US" sz="3900" dirty="0"/>
          </a:p>
        </p:txBody>
      </p:sp>
      <p:sp>
        <p:nvSpPr>
          <p:cNvPr id="3" name="Text 1"/>
          <p:cNvSpPr/>
          <p:nvPr/>
        </p:nvSpPr>
        <p:spPr>
          <a:xfrm>
            <a:off x="793790" y="1562695"/>
            <a:ext cx="13042821"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The transition to automated risk aggregation using DataConnect represents a critical strategic imperative for our organization. It addresses current inefficiencies, enhances our capacity for proactive risk management, and establishes a robust foundation for future growth and resilience.</a:t>
            </a:r>
            <a:endParaRPr lang="en-US" sz="1550" dirty="0"/>
          </a:p>
        </p:txBody>
      </p:sp>
      <p:sp>
        <p:nvSpPr>
          <p:cNvPr id="4" name="Shape 2"/>
          <p:cNvSpPr/>
          <p:nvPr/>
        </p:nvSpPr>
        <p:spPr>
          <a:xfrm>
            <a:off x="793790" y="2381250"/>
            <a:ext cx="6422231" cy="2292072"/>
          </a:xfrm>
          <a:prstGeom prst="roundRect">
            <a:avLst>
              <a:gd name="adj" fmla="val 3637"/>
            </a:avLst>
          </a:prstGeom>
          <a:solidFill>
            <a:srgbClr val="D9EDF2"/>
          </a:solidFill>
          <a:ln w="7620">
            <a:solidFill>
              <a:srgbClr val="BFD3D8"/>
            </a:solidFill>
            <a:prstDash val="solid"/>
          </a:ln>
        </p:spPr>
      </p:sp>
      <p:pic>
        <p:nvPicPr>
          <p:cNvPr id="5" name="Image 0" descr="preencoded.png">    </p:cNvPr>
          <p:cNvPicPr>
            <a:picLocks noChangeAspect="1"/>
          </p:cNvPicPr>
          <p:nvPr/>
        </p:nvPicPr>
        <p:blipFill>
          <a:blip r:embed="rId1"/>
          <a:stretch>
            <a:fillRect/>
          </a:stretch>
        </p:blipFill>
        <p:spPr>
          <a:xfrm>
            <a:off x="999768" y="2587228"/>
            <a:ext cx="595313" cy="595313"/>
          </a:xfrm>
          <a:prstGeom prst="rect">
            <a:avLst/>
          </a:prstGeom>
        </p:spPr>
      </p:pic>
      <p:pic>
        <p:nvPicPr>
          <p:cNvPr id="6" name="Image 1" descr="preencoded.png">    </p:cNvPr>
          <p:cNvPicPr>
            <a:picLocks noChangeAspect="1"/>
          </p:cNvPicPr>
          <p:nvPr/>
        </p:nvPicPr>
        <p:blipFill>
          <a:blip r:embed="rId2"/>
          <a:stretch>
            <a:fillRect/>
          </a:stretch>
        </p:blipFill>
        <p:spPr>
          <a:xfrm>
            <a:off x="1163479" y="2717363"/>
            <a:ext cx="267891" cy="334923"/>
          </a:xfrm>
          <a:prstGeom prst="rect">
            <a:avLst/>
          </a:prstGeom>
        </p:spPr>
      </p:pic>
      <p:sp>
        <p:nvSpPr>
          <p:cNvPr id="7" name="Text 3"/>
          <p:cNvSpPr/>
          <p:nvPr/>
        </p:nvSpPr>
        <p:spPr>
          <a:xfrm>
            <a:off x="999768" y="338089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Unified Risk View</a:t>
            </a:r>
            <a:endParaRPr lang="en-US" sz="2300" dirty="0"/>
          </a:p>
        </p:txBody>
      </p:sp>
      <p:sp>
        <p:nvSpPr>
          <p:cNvPr id="8" name="Text 4"/>
          <p:cNvSpPr/>
          <p:nvPr/>
        </p:nvSpPr>
        <p:spPr>
          <a:xfrm>
            <a:off x="999768" y="3872032"/>
            <a:ext cx="6010275"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Consolidate disparate risk data into a single, comprehensive platform.</a:t>
            </a:r>
            <a:endParaRPr lang="en-US" sz="1550" dirty="0"/>
          </a:p>
        </p:txBody>
      </p:sp>
      <p:sp>
        <p:nvSpPr>
          <p:cNvPr id="9" name="Shape 5"/>
          <p:cNvSpPr/>
          <p:nvPr/>
        </p:nvSpPr>
        <p:spPr>
          <a:xfrm>
            <a:off x="7414379" y="2381250"/>
            <a:ext cx="6422231" cy="2292072"/>
          </a:xfrm>
          <a:prstGeom prst="roundRect">
            <a:avLst>
              <a:gd name="adj" fmla="val 3637"/>
            </a:avLst>
          </a:prstGeom>
          <a:solidFill>
            <a:srgbClr val="D9EDF2"/>
          </a:solidFill>
          <a:ln w="7620">
            <a:solidFill>
              <a:srgbClr val="BFD3D8"/>
            </a:solidFill>
            <a:prstDash val="solid"/>
          </a:ln>
        </p:spPr>
      </p:sp>
      <p:pic>
        <p:nvPicPr>
          <p:cNvPr id="10" name="Image 2" descr="preencoded.png">    </p:cNvPr>
          <p:cNvPicPr>
            <a:picLocks noChangeAspect="1"/>
          </p:cNvPicPr>
          <p:nvPr/>
        </p:nvPicPr>
        <p:blipFill>
          <a:blip r:embed="rId3"/>
          <a:stretch>
            <a:fillRect/>
          </a:stretch>
        </p:blipFill>
        <p:spPr>
          <a:xfrm>
            <a:off x="7620357" y="2587228"/>
            <a:ext cx="595313" cy="595313"/>
          </a:xfrm>
          <a:prstGeom prst="rect">
            <a:avLst/>
          </a:prstGeom>
        </p:spPr>
      </p:pic>
      <p:pic>
        <p:nvPicPr>
          <p:cNvPr id="11" name="Image 3" descr="preencoded.png">    </p:cNvPr>
          <p:cNvPicPr>
            <a:picLocks noChangeAspect="1"/>
          </p:cNvPicPr>
          <p:nvPr/>
        </p:nvPicPr>
        <p:blipFill>
          <a:blip r:embed="rId4"/>
          <a:stretch>
            <a:fillRect/>
          </a:stretch>
        </p:blipFill>
        <p:spPr>
          <a:xfrm>
            <a:off x="7784068" y="2717363"/>
            <a:ext cx="267891" cy="334923"/>
          </a:xfrm>
          <a:prstGeom prst="rect">
            <a:avLst/>
          </a:prstGeom>
        </p:spPr>
      </p:pic>
      <p:sp>
        <p:nvSpPr>
          <p:cNvPr id="12" name="Text 6"/>
          <p:cNvSpPr/>
          <p:nvPr/>
        </p:nvSpPr>
        <p:spPr>
          <a:xfrm>
            <a:off x="7620357" y="338089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Enhanced Agility</a:t>
            </a:r>
            <a:endParaRPr lang="en-US" sz="2300" dirty="0"/>
          </a:p>
        </p:txBody>
      </p:sp>
      <p:sp>
        <p:nvSpPr>
          <p:cNvPr id="13" name="Text 7"/>
          <p:cNvSpPr/>
          <p:nvPr/>
        </p:nvSpPr>
        <p:spPr>
          <a:xfrm>
            <a:off x="7620357" y="3872032"/>
            <a:ext cx="60102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Accelerate risk identification and response with real-time data.</a:t>
            </a:r>
            <a:endParaRPr lang="en-US" sz="1550" dirty="0"/>
          </a:p>
        </p:txBody>
      </p:sp>
      <p:sp>
        <p:nvSpPr>
          <p:cNvPr id="14" name="Shape 8"/>
          <p:cNvSpPr/>
          <p:nvPr/>
        </p:nvSpPr>
        <p:spPr>
          <a:xfrm>
            <a:off x="793790" y="4871680"/>
            <a:ext cx="6422231" cy="1994416"/>
          </a:xfrm>
          <a:prstGeom prst="roundRect">
            <a:avLst>
              <a:gd name="adj" fmla="val 4180"/>
            </a:avLst>
          </a:prstGeom>
          <a:solidFill>
            <a:srgbClr val="D9EDF2"/>
          </a:solidFill>
          <a:ln w="7620">
            <a:solidFill>
              <a:srgbClr val="BFD3D8"/>
            </a:solidFill>
            <a:prstDash val="solid"/>
          </a:ln>
        </p:spPr>
      </p:sp>
      <p:pic>
        <p:nvPicPr>
          <p:cNvPr id="15" name="Image 4" descr="preencoded.png">    </p:cNvPr>
          <p:cNvPicPr>
            <a:picLocks noChangeAspect="1"/>
          </p:cNvPicPr>
          <p:nvPr/>
        </p:nvPicPr>
        <p:blipFill>
          <a:blip r:embed="rId5"/>
          <a:stretch>
            <a:fillRect/>
          </a:stretch>
        </p:blipFill>
        <p:spPr>
          <a:xfrm>
            <a:off x="999768" y="5077658"/>
            <a:ext cx="595313" cy="595313"/>
          </a:xfrm>
          <a:prstGeom prst="rect">
            <a:avLst/>
          </a:prstGeom>
        </p:spPr>
      </p:pic>
      <p:pic>
        <p:nvPicPr>
          <p:cNvPr id="16" name="Image 5" descr="preencoded.png">    </p:cNvPr>
          <p:cNvPicPr>
            <a:picLocks noChangeAspect="1"/>
          </p:cNvPicPr>
          <p:nvPr/>
        </p:nvPicPr>
        <p:blipFill>
          <a:blip r:embed="rId6"/>
          <a:stretch>
            <a:fillRect/>
          </a:stretch>
        </p:blipFill>
        <p:spPr>
          <a:xfrm>
            <a:off x="1163479" y="5207794"/>
            <a:ext cx="267891" cy="334923"/>
          </a:xfrm>
          <a:prstGeom prst="rect">
            <a:avLst/>
          </a:prstGeom>
        </p:spPr>
      </p:pic>
      <p:sp>
        <p:nvSpPr>
          <p:cNvPr id="17" name="Text 9"/>
          <p:cNvSpPr/>
          <p:nvPr/>
        </p:nvSpPr>
        <p:spPr>
          <a:xfrm>
            <a:off x="999768" y="587132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Stronger Governance</a:t>
            </a:r>
            <a:endParaRPr lang="en-US" sz="2300" dirty="0"/>
          </a:p>
        </p:txBody>
      </p:sp>
      <p:sp>
        <p:nvSpPr>
          <p:cNvPr id="18" name="Text 10"/>
          <p:cNvSpPr/>
          <p:nvPr/>
        </p:nvSpPr>
        <p:spPr>
          <a:xfrm>
            <a:off x="999768" y="6362462"/>
            <a:ext cx="60102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Improve data accuracy, consistency, and auditability for compliance.</a:t>
            </a:r>
            <a:endParaRPr lang="en-US" sz="1550" dirty="0"/>
          </a:p>
        </p:txBody>
      </p:sp>
      <p:sp>
        <p:nvSpPr>
          <p:cNvPr id="19" name="Shape 11"/>
          <p:cNvSpPr/>
          <p:nvPr/>
        </p:nvSpPr>
        <p:spPr>
          <a:xfrm>
            <a:off x="7414379" y="4871680"/>
            <a:ext cx="6422231" cy="1994416"/>
          </a:xfrm>
          <a:prstGeom prst="roundRect">
            <a:avLst>
              <a:gd name="adj" fmla="val 4180"/>
            </a:avLst>
          </a:prstGeom>
          <a:solidFill>
            <a:srgbClr val="D9EDF2"/>
          </a:solidFill>
          <a:ln w="7620">
            <a:solidFill>
              <a:srgbClr val="BFD3D8"/>
            </a:solidFill>
            <a:prstDash val="solid"/>
          </a:ln>
        </p:spPr>
      </p:sp>
      <p:pic>
        <p:nvPicPr>
          <p:cNvPr id="20" name="Image 6" descr="preencoded.png">    </p:cNvPr>
          <p:cNvPicPr>
            <a:picLocks noChangeAspect="1"/>
          </p:cNvPicPr>
          <p:nvPr/>
        </p:nvPicPr>
        <p:blipFill>
          <a:blip r:embed="rId7"/>
          <a:stretch>
            <a:fillRect/>
          </a:stretch>
        </p:blipFill>
        <p:spPr>
          <a:xfrm>
            <a:off x="7620357" y="5077658"/>
            <a:ext cx="595313" cy="595313"/>
          </a:xfrm>
          <a:prstGeom prst="rect">
            <a:avLst/>
          </a:prstGeom>
        </p:spPr>
      </p:pic>
      <p:pic>
        <p:nvPicPr>
          <p:cNvPr id="21" name="Image 7" descr="preencoded.png">    </p:cNvPr>
          <p:cNvPicPr>
            <a:picLocks noChangeAspect="1"/>
          </p:cNvPicPr>
          <p:nvPr/>
        </p:nvPicPr>
        <p:blipFill>
          <a:blip r:embed="rId8"/>
          <a:stretch>
            <a:fillRect/>
          </a:stretch>
        </p:blipFill>
        <p:spPr>
          <a:xfrm>
            <a:off x="7784068" y="5207794"/>
            <a:ext cx="267891" cy="334923"/>
          </a:xfrm>
          <a:prstGeom prst="rect">
            <a:avLst/>
          </a:prstGeom>
        </p:spPr>
      </p:pic>
      <p:sp>
        <p:nvSpPr>
          <p:cNvPr id="22" name="Text 12"/>
          <p:cNvSpPr/>
          <p:nvPr/>
        </p:nvSpPr>
        <p:spPr>
          <a:xfrm>
            <a:off x="7620357" y="587132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4653"/>
                </a:solidFill>
                <a:latin typeface="Host Grotesk Medium" pitchFamily="34" charset="0"/>
                <a:ea typeface="Host Grotesk Medium" pitchFamily="34" charset="-122"/>
                <a:cs typeface="Host Grotesk Medium" pitchFamily="34" charset="-120"/>
              </a:rPr>
              <a:t>Operational ROI</a:t>
            </a:r>
            <a:endParaRPr lang="en-US" sz="2300" dirty="0"/>
          </a:p>
        </p:txBody>
      </p:sp>
      <p:sp>
        <p:nvSpPr>
          <p:cNvPr id="23" name="Text 13"/>
          <p:cNvSpPr/>
          <p:nvPr/>
        </p:nvSpPr>
        <p:spPr>
          <a:xfrm>
            <a:off x="7620357" y="6362462"/>
            <a:ext cx="6010275"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Free up valuable analyst time for higher-value strategic analysis.</a:t>
            </a:r>
            <a:endParaRPr lang="en-US" sz="1550" dirty="0"/>
          </a:p>
        </p:txBody>
      </p:sp>
      <p:sp>
        <p:nvSpPr>
          <p:cNvPr id="24" name="Text 14"/>
          <p:cNvSpPr/>
          <p:nvPr/>
        </p:nvSpPr>
        <p:spPr>
          <a:xfrm>
            <a:off x="793790" y="7089338"/>
            <a:ext cx="13042821"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This program will transform our risk function from a cost center to a value driver, directly contributing to organizational stability and strategic decision-making.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2025-08-20T04:55:58Z</dcterms:created>
  <dcterms:modified xsi:type="dcterms:W3CDTF">2025-08-20T04:55:58Z</dcterms:modified>
</cp:coreProperties>
</file>